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1"/>
  </p:notesMasterIdLst>
  <p:sldIdLst>
    <p:sldId id="256" r:id="rId5"/>
    <p:sldId id="276" r:id="rId6"/>
    <p:sldId id="278" r:id="rId7"/>
    <p:sldId id="259" r:id="rId8"/>
    <p:sldId id="277" r:id="rId9"/>
    <p:sldId id="279" r:id="rId10"/>
    <p:sldId id="257" r:id="rId11"/>
    <p:sldId id="260" r:id="rId12"/>
    <p:sldId id="261" r:id="rId13"/>
    <p:sldId id="280" r:id="rId14"/>
    <p:sldId id="262" r:id="rId15"/>
    <p:sldId id="263" r:id="rId16"/>
    <p:sldId id="264" r:id="rId17"/>
    <p:sldId id="267" r:id="rId18"/>
    <p:sldId id="266" r:id="rId19"/>
    <p:sldId id="268" r:id="rId20"/>
    <p:sldId id="271" r:id="rId21"/>
    <p:sldId id="281" r:id="rId22"/>
    <p:sldId id="265" r:id="rId23"/>
    <p:sldId id="269" r:id="rId24"/>
    <p:sldId id="270" r:id="rId25"/>
    <p:sldId id="272" r:id="rId26"/>
    <p:sldId id="273" r:id="rId27"/>
    <p:sldId id="282" r:id="rId28"/>
    <p:sldId id="274" r:id="rId29"/>
    <p:sldId id="275"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image" Target="../media/image1.jpeg"/><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8150263288872215E-2"/>
          <c:y val="3.2797429021863743E-2"/>
          <c:w val="0.96184973671112783"/>
          <c:h val="0.81949949383069565"/>
        </c:manualLayout>
      </c:layout>
      <c:barChart>
        <c:barDir val="col"/>
        <c:grouping val="clustered"/>
        <c:varyColors val="0"/>
        <c:ser>
          <c:idx val="0"/>
          <c:order val="0"/>
          <c:tx>
            <c:strRef>
              <c:f>Sheet1!$B$1</c:f>
              <c:strCache>
                <c:ptCount val="1"/>
                <c:pt idx="0">
                  <c:v>Onion</c:v>
                </c:pt>
              </c:strCache>
            </c:strRef>
          </c:tx>
          <c:spPr>
            <a:blipFill rotWithShape="1">
              <a:blip xmlns:r="http://schemas.openxmlformats.org/officeDocument/2006/relationships" r:embed="rId3">
                <a:duotone>
                  <a:schemeClr val="accent1">
                    <a:tint val="98000"/>
                    <a:lumMod val="102000"/>
                  </a:schemeClr>
                  <a:schemeClr val="accent1">
                    <a:shade val="98000"/>
                    <a:lumMod val="98000"/>
                  </a:schemeClr>
                </a:duotone>
              </a:blip>
              <a:tile tx="0" ty="0" sx="100000" sy="100000" flip="none" algn="tl"/>
            </a:blipFill>
            <a:ln>
              <a:noFill/>
            </a:ln>
            <a:effectLst>
              <a:innerShdw blurRad="63500" dist="25400" dir="13500000">
                <a:srgbClr val="000000">
                  <a:alpha val="75000"/>
                </a:srgb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Mean</c:v>
                </c:pt>
                <c:pt idx="1">
                  <c:v>Median</c:v>
                </c:pt>
                <c:pt idx="2">
                  <c:v>Mode</c:v>
                </c:pt>
              </c:strCache>
            </c:strRef>
          </c:cat>
          <c:val>
            <c:numRef>
              <c:f>Sheet1!$B$2:$B$5</c:f>
              <c:numCache>
                <c:formatCode>General</c:formatCode>
                <c:ptCount val="4"/>
                <c:pt idx="0">
                  <c:v>52.4</c:v>
                </c:pt>
                <c:pt idx="1">
                  <c:v>52</c:v>
                </c:pt>
                <c:pt idx="2">
                  <c:v>51</c:v>
                </c:pt>
              </c:numCache>
            </c:numRef>
          </c:val>
          <c:extLst>
            <c:ext xmlns:c16="http://schemas.microsoft.com/office/drawing/2014/chart" uri="{C3380CC4-5D6E-409C-BE32-E72D297353CC}">
              <c16:uniqueId val="{00000000-2138-459B-912E-86B93171AC54}"/>
            </c:ext>
          </c:extLst>
        </c:ser>
        <c:ser>
          <c:idx val="1"/>
          <c:order val="1"/>
          <c:tx>
            <c:strRef>
              <c:f>Sheet1!$C$1</c:f>
              <c:strCache>
                <c:ptCount val="1"/>
                <c:pt idx="0">
                  <c:v>potato</c:v>
                </c:pt>
              </c:strCache>
            </c:strRef>
          </c:tx>
          <c:spPr>
            <a:blipFill rotWithShape="1">
              <a:blip xmlns:r="http://schemas.openxmlformats.org/officeDocument/2006/relationships" r:embed="rId3">
                <a:duotone>
                  <a:schemeClr val="accent2">
                    <a:tint val="98000"/>
                    <a:lumMod val="102000"/>
                  </a:schemeClr>
                  <a:schemeClr val="accent2">
                    <a:shade val="98000"/>
                    <a:lumMod val="98000"/>
                  </a:schemeClr>
                </a:duotone>
              </a:blip>
              <a:tile tx="0" ty="0" sx="100000" sy="100000" flip="none" algn="tl"/>
            </a:blipFill>
            <a:ln>
              <a:noFill/>
            </a:ln>
            <a:effectLst>
              <a:innerShdw blurRad="63500" dist="25400" dir="13500000">
                <a:srgbClr val="000000">
                  <a:alpha val="75000"/>
                </a:srgbClr>
              </a:inn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3"/>
                <c:pt idx="0">
                  <c:v>Mean</c:v>
                </c:pt>
                <c:pt idx="1">
                  <c:v>Median</c:v>
                </c:pt>
                <c:pt idx="2">
                  <c:v>Mode</c:v>
                </c:pt>
              </c:strCache>
            </c:strRef>
          </c:cat>
          <c:val>
            <c:numRef>
              <c:f>Sheet1!$C$2:$C$5</c:f>
              <c:numCache>
                <c:formatCode>General</c:formatCode>
                <c:ptCount val="4"/>
                <c:pt idx="0">
                  <c:v>30.8</c:v>
                </c:pt>
                <c:pt idx="1">
                  <c:v>29</c:v>
                </c:pt>
                <c:pt idx="2">
                  <c:v>27.33</c:v>
                </c:pt>
              </c:numCache>
            </c:numRef>
          </c:val>
          <c:extLst>
            <c:ext xmlns:c16="http://schemas.microsoft.com/office/drawing/2014/chart" uri="{C3380CC4-5D6E-409C-BE32-E72D297353CC}">
              <c16:uniqueId val="{00000001-2138-459B-912E-86B93171AC54}"/>
            </c:ext>
          </c:extLst>
        </c:ser>
        <c:dLbls>
          <c:dLblPos val="outEnd"/>
          <c:showLegendKey val="0"/>
          <c:showVal val="1"/>
          <c:showCatName val="0"/>
          <c:showSerName val="0"/>
          <c:showPercent val="0"/>
          <c:showBubbleSize val="0"/>
        </c:dLbls>
        <c:gapWidth val="100"/>
        <c:overlap val="-24"/>
        <c:axId val="242962400"/>
        <c:axId val="242964320"/>
      </c:barChart>
      <c:catAx>
        <c:axId val="24296240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2964320"/>
        <c:crosses val="autoZero"/>
        <c:auto val="1"/>
        <c:lblAlgn val="ctr"/>
        <c:lblOffset val="100"/>
        <c:noMultiLvlLbl val="0"/>
      </c:catAx>
      <c:valAx>
        <c:axId val="242964320"/>
        <c:scaling>
          <c:orientation val="minMax"/>
          <c:max val="5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2962400"/>
        <c:crosses val="autoZero"/>
        <c:crossBetween val="between"/>
        <c:majorUnit val="5"/>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Onions</c:v>
                </c:pt>
              </c:strCache>
            </c:strRef>
          </c:tx>
          <c:spPr>
            <a:solidFill>
              <a:schemeClr val="accent1"/>
            </a:solidFill>
            <a:ln>
              <a:noFill/>
            </a:ln>
            <a:effectLst/>
            <a:sp3d/>
          </c:spPr>
          <c:invertIfNegative val="0"/>
          <c:cat>
            <c:strRef>
              <c:f>Sheet1!$A$2:$A$4</c:f>
              <c:strCache>
                <c:ptCount val="2"/>
                <c:pt idx="0">
                  <c:v>Standard Deviation</c:v>
                </c:pt>
                <c:pt idx="1">
                  <c:v>Mean Deviation</c:v>
                </c:pt>
              </c:strCache>
            </c:strRef>
          </c:cat>
          <c:val>
            <c:numRef>
              <c:f>Sheet1!$B$2:$B$4</c:f>
              <c:numCache>
                <c:formatCode>General</c:formatCode>
                <c:ptCount val="3"/>
                <c:pt idx="0">
                  <c:v>2.5299999999999998</c:v>
                </c:pt>
                <c:pt idx="1">
                  <c:v>0</c:v>
                </c:pt>
              </c:numCache>
            </c:numRef>
          </c:val>
          <c:extLst>
            <c:ext xmlns:c16="http://schemas.microsoft.com/office/drawing/2014/chart" uri="{C3380CC4-5D6E-409C-BE32-E72D297353CC}">
              <c16:uniqueId val="{00000000-09E9-49E0-B073-C9C70806145A}"/>
            </c:ext>
          </c:extLst>
        </c:ser>
        <c:ser>
          <c:idx val="1"/>
          <c:order val="1"/>
          <c:tx>
            <c:strRef>
              <c:f>Sheet1!$C$1</c:f>
              <c:strCache>
                <c:ptCount val="1"/>
                <c:pt idx="0">
                  <c:v>Potatoes</c:v>
                </c:pt>
              </c:strCache>
            </c:strRef>
          </c:tx>
          <c:spPr>
            <a:solidFill>
              <a:schemeClr val="accent2"/>
            </a:solidFill>
            <a:ln>
              <a:noFill/>
            </a:ln>
            <a:effectLst/>
            <a:sp3d/>
          </c:spPr>
          <c:invertIfNegative val="0"/>
          <c:cat>
            <c:strRef>
              <c:f>Sheet1!$A$2:$A$4</c:f>
              <c:strCache>
                <c:ptCount val="2"/>
                <c:pt idx="0">
                  <c:v>Standard Deviation</c:v>
                </c:pt>
                <c:pt idx="1">
                  <c:v>Mean Deviation</c:v>
                </c:pt>
              </c:strCache>
            </c:strRef>
          </c:cat>
          <c:val>
            <c:numRef>
              <c:f>Sheet1!$C$2:$C$4</c:f>
              <c:numCache>
                <c:formatCode>General</c:formatCode>
                <c:ptCount val="3"/>
                <c:pt idx="0">
                  <c:v>5.38</c:v>
                </c:pt>
                <c:pt idx="1">
                  <c:v>0</c:v>
                </c:pt>
              </c:numCache>
            </c:numRef>
          </c:val>
          <c:extLst>
            <c:ext xmlns:c16="http://schemas.microsoft.com/office/drawing/2014/chart" uri="{C3380CC4-5D6E-409C-BE32-E72D297353CC}">
              <c16:uniqueId val="{00000001-09E9-49E0-B073-C9C70806145A}"/>
            </c:ext>
          </c:extLst>
        </c:ser>
        <c:dLbls>
          <c:showLegendKey val="0"/>
          <c:showVal val="0"/>
          <c:showCatName val="0"/>
          <c:showSerName val="0"/>
          <c:showPercent val="0"/>
          <c:showBubbleSize val="0"/>
        </c:dLbls>
        <c:gapWidth val="150"/>
        <c:shape val="box"/>
        <c:axId val="607717024"/>
        <c:axId val="607721824"/>
        <c:axId val="0"/>
      </c:bar3DChart>
      <c:catAx>
        <c:axId val="607717024"/>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07721824"/>
        <c:crosses val="autoZero"/>
        <c:auto val="1"/>
        <c:lblAlgn val="ctr"/>
        <c:lblOffset val="100"/>
        <c:noMultiLvlLbl val="0"/>
      </c:catAx>
      <c:valAx>
        <c:axId val="6077218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077170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3229296359497504E-2"/>
          <c:y val="2.5687427738400444E-2"/>
          <c:w val="0.94509374999999995"/>
          <c:h val="0.84627953701528436"/>
        </c:manualLayout>
      </c:layout>
      <c:bar3DChart>
        <c:barDir val="col"/>
        <c:grouping val="clustered"/>
        <c:varyColors val="0"/>
        <c:ser>
          <c:idx val="0"/>
          <c:order val="0"/>
          <c:tx>
            <c:strRef>
              <c:f>Sheet1!$B$1</c:f>
              <c:strCache>
                <c:ptCount val="1"/>
                <c:pt idx="0">
                  <c:v>Onion</c:v>
                </c:pt>
              </c:strCache>
            </c:strRef>
          </c:tx>
          <c:spPr>
            <a:solidFill>
              <a:schemeClr val="accent1"/>
            </a:solidFill>
            <a:ln>
              <a:noFill/>
            </a:ln>
            <a:effectLst/>
            <a:sp3d/>
          </c:spPr>
          <c:invertIfNegative val="0"/>
          <c:cat>
            <c:strRef>
              <c:f>Sheet1!$A$2</c:f>
              <c:strCache>
                <c:ptCount val="1"/>
                <c:pt idx="0">
                  <c:v>Variability</c:v>
                </c:pt>
              </c:strCache>
            </c:strRef>
          </c:cat>
          <c:val>
            <c:numRef>
              <c:f>Sheet1!$B$2</c:f>
              <c:numCache>
                <c:formatCode>General</c:formatCode>
                <c:ptCount val="1"/>
                <c:pt idx="0">
                  <c:v>6.4009</c:v>
                </c:pt>
              </c:numCache>
            </c:numRef>
          </c:val>
          <c:extLst>
            <c:ext xmlns:c16="http://schemas.microsoft.com/office/drawing/2014/chart" uri="{C3380CC4-5D6E-409C-BE32-E72D297353CC}">
              <c16:uniqueId val="{00000000-3855-4AEA-BD63-651A74935809}"/>
            </c:ext>
          </c:extLst>
        </c:ser>
        <c:ser>
          <c:idx val="1"/>
          <c:order val="1"/>
          <c:tx>
            <c:strRef>
              <c:f>Sheet1!$C$1</c:f>
              <c:strCache>
                <c:ptCount val="1"/>
                <c:pt idx="0">
                  <c:v>Potato</c:v>
                </c:pt>
              </c:strCache>
            </c:strRef>
          </c:tx>
          <c:spPr>
            <a:solidFill>
              <a:schemeClr val="accent2"/>
            </a:solidFill>
            <a:ln>
              <a:noFill/>
            </a:ln>
            <a:effectLst/>
            <a:sp3d/>
          </c:spPr>
          <c:invertIfNegative val="0"/>
          <c:cat>
            <c:strRef>
              <c:f>Sheet1!$A$2</c:f>
              <c:strCache>
                <c:ptCount val="1"/>
                <c:pt idx="0">
                  <c:v>Variability</c:v>
                </c:pt>
              </c:strCache>
            </c:strRef>
          </c:cat>
          <c:val>
            <c:numRef>
              <c:f>Sheet1!$C$2</c:f>
              <c:numCache>
                <c:formatCode>General</c:formatCode>
                <c:ptCount val="1"/>
                <c:pt idx="0">
                  <c:v>28.944400000000002</c:v>
                </c:pt>
              </c:numCache>
            </c:numRef>
          </c:val>
          <c:extLst>
            <c:ext xmlns:c16="http://schemas.microsoft.com/office/drawing/2014/chart" uri="{C3380CC4-5D6E-409C-BE32-E72D297353CC}">
              <c16:uniqueId val="{00000001-3855-4AEA-BD63-651A74935809}"/>
            </c:ext>
          </c:extLst>
        </c:ser>
        <c:dLbls>
          <c:showLegendKey val="0"/>
          <c:showVal val="0"/>
          <c:showCatName val="0"/>
          <c:showSerName val="0"/>
          <c:showPercent val="0"/>
          <c:showBubbleSize val="0"/>
        </c:dLbls>
        <c:gapWidth val="150"/>
        <c:shape val="box"/>
        <c:axId val="465099872"/>
        <c:axId val="778531776"/>
        <c:axId val="0"/>
      </c:bar3DChart>
      <c:catAx>
        <c:axId val="46509987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78531776"/>
        <c:crosses val="autoZero"/>
        <c:auto val="1"/>
        <c:lblAlgn val="ctr"/>
        <c:lblOffset val="100"/>
        <c:noMultiLvlLbl val="0"/>
      </c:catAx>
      <c:valAx>
        <c:axId val="778531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650998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Line</a:t>
            </a:r>
            <a:r>
              <a:rPr lang="en-US" baseline="0" dirty="0"/>
              <a:t> Diagram of price Comparison of Onions and potatoes over 10 weeks</a:t>
            </a:r>
            <a:endParaRPr lang="en-US" dirty="0"/>
          </a:p>
        </c:rich>
      </c:tx>
      <c:layout>
        <c:manualLayout>
          <c:xMode val="edge"/>
          <c:yMode val="edge"/>
          <c:x val="0.10247179507088618"/>
          <c:y val="0.9012700586980976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ONION</c:v>
                </c:pt>
              </c:strCache>
            </c:strRef>
          </c:tx>
          <c:spPr>
            <a:solidFill>
              <a:schemeClr val="accent1"/>
            </a:solidFill>
            <a:ln>
              <a:noFill/>
            </a:ln>
            <a:effectLst/>
            <a:sp3d/>
          </c:spP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WEEK 1</c:v>
                </c:pt>
                <c:pt idx="1">
                  <c:v>WEEK 2</c:v>
                </c:pt>
                <c:pt idx="2">
                  <c:v>WEEK 3</c:v>
                </c:pt>
                <c:pt idx="3">
                  <c:v>WEEK 4</c:v>
                </c:pt>
                <c:pt idx="4">
                  <c:v>WEEK 5</c:v>
                </c:pt>
                <c:pt idx="5">
                  <c:v>WEEK 6</c:v>
                </c:pt>
                <c:pt idx="6">
                  <c:v>WEEK 7</c:v>
                </c:pt>
                <c:pt idx="7">
                  <c:v>WEEK 8</c:v>
                </c:pt>
                <c:pt idx="8">
                  <c:v>WEEK 9</c:v>
                </c:pt>
                <c:pt idx="9">
                  <c:v>WEEK 10</c:v>
                </c:pt>
              </c:strCache>
            </c:strRef>
          </c:cat>
          <c:val>
            <c:numRef>
              <c:f>Sheet1!$B$2:$B$11</c:f>
              <c:numCache>
                <c:formatCode>General</c:formatCode>
                <c:ptCount val="10"/>
                <c:pt idx="0">
                  <c:v>52</c:v>
                </c:pt>
                <c:pt idx="1">
                  <c:v>48</c:v>
                </c:pt>
                <c:pt idx="2">
                  <c:v>52</c:v>
                </c:pt>
                <c:pt idx="3">
                  <c:v>54</c:v>
                </c:pt>
                <c:pt idx="4">
                  <c:v>56</c:v>
                </c:pt>
                <c:pt idx="5">
                  <c:v>58</c:v>
                </c:pt>
                <c:pt idx="6">
                  <c:v>55</c:v>
                </c:pt>
                <c:pt idx="7">
                  <c:v>53</c:v>
                </c:pt>
                <c:pt idx="8">
                  <c:v>50</c:v>
                </c:pt>
                <c:pt idx="9">
                  <c:v>51</c:v>
                </c:pt>
              </c:numCache>
            </c:numRef>
          </c:val>
          <c:smooth val="0"/>
          <c:extLst>
            <c:ext xmlns:c16="http://schemas.microsoft.com/office/drawing/2014/chart" uri="{C3380CC4-5D6E-409C-BE32-E72D297353CC}">
              <c16:uniqueId val="{00000000-D65A-4DAF-AA87-849BAB39C3CE}"/>
            </c:ext>
          </c:extLst>
        </c:ser>
        <c:ser>
          <c:idx val="1"/>
          <c:order val="1"/>
          <c:tx>
            <c:strRef>
              <c:f>Sheet1!$C$1</c:f>
              <c:strCache>
                <c:ptCount val="1"/>
                <c:pt idx="0">
                  <c:v>POTATO</c:v>
                </c:pt>
              </c:strCache>
            </c:strRef>
          </c:tx>
          <c:spPr>
            <a:solidFill>
              <a:schemeClr val="accent2"/>
            </a:solidFill>
            <a:ln>
              <a:noFill/>
            </a:ln>
            <a:effectLst/>
            <a:sp3d/>
          </c:spP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Sheet1!$A$2:$A$11</c:f>
              <c:strCache>
                <c:ptCount val="10"/>
                <c:pt idx="0">
                  <c:v>WEEK 1</c:v>
                </c:pt>
                <c:pt idx="1">
                  <c:v>WEEK 2</c:v>
                </c:pt>
                <c:pt idx="2">
                  <c:v>WEEK 3</c:v>
                </c:pt>
                <c:pt idx="3">
                  <c:v>WEEK 4</c:v>
                </c:pt>
                <c:pt idx="4">
                  <c:v>WEEK 5</c:v>
                </c:pt>
                <c:pt idx="5">
                  <c:v>WEEK 6</c:v>
                </c:pt>
                <c:pt idx="6">
                  <c:v>WEEK 7</c:v>
                </c:pt>
                <c:pt idx="7">
                  <c:v>WEEK 8</c:v>
                </c:pt>
                <c:pt idx="8">
                  <c:v>WEEK 9</c:v>
                </c:pt>
                <c:pt idx="9">
                  <c:v>WEEK 10</c:v>
                </c:pt>
              </c:strCache>
            </c:strRef>
          </c:cat>
          <c:val>
            <c:numRef>
              <c:f>Sheet1!$C$2:$C$11</c:f>
              <c:numCache>
                <c:formatCode>General</c:formatCode>
                <c:ptCount val="10"/>
                <c:pt idx="0">
                  <c:v>22</c:v>
                </c:pt>
                <c:pt idx="1">
                  <c:v>25</c:v>
                </c:pt>
                <c:pt idx="2">
                  <c:v>27</c:v>
                </c:pt>
                <c:pt idx="3">
                  <c:v>30</c:v>
                </c:pt>
                <c:pt idx="4">
                  <c:v>28</c:v>
                </c:pt>
                <c:pt idx="5">
                  <c:v>30</c:v>
                </c:pt>
                <c:pt idx="6">
                  <c:v>35</c:v>
                </c:pt>
                <c:pt idx="7">
                  <c:v>38</c:v>
                </c:pt>
                <c:pt idx="8">
                  <c:v>36</c:v>
                </c:pt>
                <c:pt idx="9">
                  <c:v>40</c:v>
                </c:pt>
              </c:numCache>
            </c:numRef>
          </c:val>
          <c:smooth val="0"/>
          <c:extLst>
            <c:ext xmlns:c16="http://schemas.microsoft.com/office/drawing/2014/chart" uri="{C3380CC4-5D6E-409C-BE32-E72D297353CC}">
              <c16:uniqueId val="{00000001-D65A-4DAF-AA87-849BAB39C3CE}"/>
            </c:ext>
          </c:extLst>
        </c:ser>
        <c:dLbls>
          <c:showLegendKey val="0"/>
          <c:showVal val="1"/>
          <c:showCatName val="0"/>
          <c:showSerName val="0"/>
          <c:showPercent val="0"/>
          <c:showBubbleSize val="0"/>
        </c:dLbls>
        <c:axId val="604886367"/>
        <c:axId val="606968127"/>
        <c:axId val="2101352959"/>
      </c:line3DChart>
      <c:catAx>
        <c:axId val="6048863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06968127"/>
        <c:crosses val="autoZero"/>
        <c:auto val="1"/>
        <c:lblAlgn val="ctr"/>
        <c:lblOffset val="100"/>
        <c:noMultiLvlLbl val="0"/>
      </c:catAx>
      <c:valAx>
        <c:axId val="60696812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04886367"/>
        <c:crosses val="autoZero"/>
        <c:crossBetween val="between"/>
      </c:valAx>
      <c:serAx>
        <c:axId val="2101352959"/>
        <c:scaling>
          <c:orientation val="minMax"/>
        </c:scaling>
        <c:delete val="1"/>
        <c:axPos val="b"/>
        <c:majorTickMark val="out"/>
        <c:minorTickMark val="none"/>
        <c:tickLblPos val="nextTo"/>
        <c:crossAx val="606968127"/>
        <c:crosses val="autoZero"/>
      </c:ser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gif>
</file>

<file path=ppt/media/image2.gif>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7B3290-177F-4A3B-B330-A08611329E28}" type="datetimeFigureOut">
              <a:rPr lang="en-US" smtClean="0"/>
              <a:t>10/20/2024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FAD3BF-870A-40D8-8D1A-1CC97CE7032A}" type="slidenum">
              <a:rPr lang="en-US" smtClean="0"/>
              <a:t>‹#›</a:t>
            </a:fld>
            <a:endParaRPr lang="en-US"/>
          </a:p>
        </p:txBody>
      </p:sp>
    </p:spTree>
    <p:extLst>
      <p:ext uri="{BB962C8B-B14F-4D97-AF65-F5344CB8AC3E}">
        <p14:creationId xmlns:p14="http://schemas.microsoft.com/office/powerpoint/2010/main" val="20778149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7129ED-1ACF-452C-B71D-A08B2F0862B7}"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02BE7B2-3089-4D8D-A4A6-91D69A0B7E48}"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BA28F5E-1431-4C86-AAE4-B6C1286DAC87}"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0CB3EBC7-C238-43EF-8352-9059E9D7B319}" type="datetime1">
              <a:rPr lang="en-US" smtClean="0"/>
              <a:t>10/20/2024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4C79CCA-78DF-4ED0-9876-5DDE0AB9EC66}"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6ED30B-13B5-4834-BA0E-E9DDA9833DAB}"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DD6975-12BD-4B8E-BF4F-02EEDA7FE93D}"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EA625D-9269-46D0-9AC4-7ACD71D1776F}"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B2E111-BDEF-4980-B5A0-DDC8145ED8A0}"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10AE0C-9F5D-4DE3-B887-F46D88E84748}" type="datetime1">
              <a:rPr lang="en-US" smtClean="0"/>
              <a:t>10/20/2024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DAEA78-9C41-4AB2-8418-563BBA2ACF5E}"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24E052-6823-4ECA-995D-94B4E37AA923}" type="datetime1">
              <a:rPr lang="en-US" smtClean="0"/>
              <a:t>10/20/2024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C07A169-B7A6-49DA-8B4B-E98941F93922}"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5504F37B-8D80-403A-A508-81DEB5247450}" type="datetime1">
              <a:rPr lang="en-US" smtClean="0"/>
              <a:t>10/20/2024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A58818D6-B048-4CB5-83AF-0BE3F315B594}" type="datetime1">
              <a:rPr lang="en-US" smtClean="0"/>
              <a:t>10/20/2024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D05E8-A268-07AB-7578-EF637D749D50}"/>
              </a:ext>
            </a:extLst>
          </p:cNvPr>
          <p:cNvSpPr>
            <a:spLocks noGrp="1"/>
          </p:cNvSpPr>
          <p:nvPr>
            <p:ph type="ctrTitle"/>
          </p:nvPr>
        </p:nvSpPr>
        <p:spPr>
          <a:xfrm>
            <a:off x="810001" y="230820"/>
            <a:ext cx="10572000" cy="4420198"/>
          </a:xfrm>
        </p:spPr>
        <p:txBody>
          <a:bodyPr/>
          <a:lstStyle/>
          <a:p>
            <a:r>
              <a:rPr lang="en-US" sz="6000" b="0" i="0" u="none" strike="noStrike" dirty="0">
                <a:solidFill>
                  <a:schemeClr val="tx1"/>
                </a:solidFill>
                <a:effectLst/>
                <a:latin typeface="Aharoni" panose="02010803020104030203" pitchFamily="2" charset="-79"/>
                <a:cs typeface="Aharoni" panose="02010803020104030203" pitchFamily="2" charset="-79"/>
              </a:rPr>
              <a:t>Price Variability Analysis of Two Agricultural Products: A </a:t>
            </a:r>
            <a:r>
              <a:rPr lang="en-US" sz="8800" b="0" i="0" u="none" strike="noStrike" dirty="0">
                <a:solidFill>
                  <a:schemeClr val="tx1"/>
                </a:solidFill>
                <a:effectLst/>
                <a:latin typeface="Aharoni" panose="02010803020104030203" pitchFamily="2" charset="-79"/>
                <a:cs typeface="Aharoni" panose="02010803020104030203" pitchFamily="2" charset="-79"/>
              </a:rPr>
              <a:t>10</a:t>
            </a:r>
            <a:r>
              <a:rPr lang="en-US" sz="6000" b="0" i="0" u="none" strike="noStrike" dirty="0">
                <a:solidFill>
                  <a:schemeClr val="tx1"/>
                </a:solidFill>
                <a:effectLst/>
                <a:latin typeface="Aharoni" panose="02010803020104030203" pitchFamily="2" charset="-79"/>
                <a:cs typeface="Aharoni" panose="02010803020104030203" pitchFamily="2" charset="-79"/>
              </a:rPr>
              <a:t>-Week Comparison</a:t>
            </a:r>
            <a:endParaRPr lang="en-US" sz="6000" b="0" dirty="0">
              <a:solidFill>
                <a:schemeClr val="tx1"/>
              </a:solidFill>
              <a:latin typeface="Aharoni" panose="02010803020104030203" pitchFamily="2" charset="-79"/>
              <a:cs typeface="Aharoni" panose="02010803020104030203" pitchFamily="2" charset="-79"/>
            </a:endParaRPr>
          </a:p>
        </p:txBody>
      </p:sp>
      <p:sp>
        <p:nvSpPr>
          <p:cNvPr id="3" name="Subtitle 2">
            <a:extLst>
              <a:ext uri="{FF2B5EF4-FFF2-40B4-BE49-F238E27FC236}">
                <a16:creationId xmlns:a16="http://schemas.microsoft.com/office/drawing/2014/main" id="{013A6ACF-959C-8C10-EE54-87E0ECCDA6B8}"/>
              </a:ext>
            </a:extLst>
          </p:cNvPr>
          <p:cNvSpPr>
            <a:spLocks noGrp="1"/>
          </p:cNvSpPr>
          <p:nvPr>
            <p:ph type="subTitle" idx="1"/>
          </p:nvPr>
        </p:nvSpPr>
        <p:spPr>
          <a:xfrm>
            <a:off x="810001" y="5220071"/>
            <a:ext cx="10572000" cy="1549152"/>
          </a:xfrm>
        </p:spPr>
        <p:txBody>
          <a:bodyPr>
            <a:normAutofit fontScale="85000" lnSpcReduction="10000"/>
          </a:bodyPr>
          <a:lstStyle/>
          <a:p>
            <a:pPr>
              <a:lnSpc>
                <a:spcPct val="150000"/>
              </a:lnSpc>
              <a:spcBef>
                <a:spcPts val="0"/>
              </a:spcBef>
              <a:spcAft>
                <a:spcPts val="0"/>
              </a:spcAft>
            </a:pPr>
            <a:r>
              <a:rPr lang="en-US" b="1" i="0" u="none" strike="noStrike" spc="600" dirty="0">
                <a:effectLst/>
                <a:latin typeface="Source Code Pro" panose="020F0502020204030204" pitchFamily="49" charset="0"/>
              </a:rPr>
              <a:t>Course </a:t>
            </a:r>
            <a:r>
              <a:rPr lang="en-US" b="1" i="0" u="none" strike="noStrike" spc="600" dirty="0" err="1">
                <a:effectLst/>
                <a:latin typeface="Source Code Pro" panose="020F0502020204030204" pitchFamily="49" charset="0"/>
              </a:rPr>
              <a:t>Title:Probability</a:t>
            </a:r>
            <a:r>
              <a:rPr lang="en-US" b="1" i="0" u="none" strike="noStrike" spc="600" dirty="0">
                <a:effectLst/>
                <a:latin typeface="Source Code Pro" panose="020F0502020204030204" pitchFamily="49" charset="0"/>
              </a:rPr>
              <a:t> and Statistics for Computing</a:t>
            </a:r>
            <a:endParaRPr lang="en-US" b="0" spc="600" dirty="0">
              <a:effectLst/>
            </a:endParaRPr>
          </a:p>
          <a:p>
            <a:pPr>
              <a:lnSpc>
                <a:spcPct val="150000"/>
              </a:lnSpc>
              <a:spcBef>
                <a:spcPts val="0"/>
              </a:spcBef>
              <a:spcAft>
                <a:spcPts val="0"/>
              </a:spcAft>
            </a:pPr>
            <a:r>
              <a:rPr lang="en-US" b="1" i="0" u="none" strike="noStrike" spc="600" dirty="0">
                <a:effectLst/>
                <a:latin typeface="Source Code Pro" panose="020F0502020204030204" pitchFamily="49" charset="0"/>
              </a:rPr>
              <a:t>Course </a:t>
            </a:r>
            <a:r>
              <a:rPr lang="en-US" b="1" i="0" u="none" strike="noStrike" spc="600" dirty="0" err="1">
                <a:effectLst/>
                <a:latin typeface="Source Code Pro" panose="020F0502020204030204" pitchFamily="49" charset="0"/>
              </a:rPr>
              <a:t>Code:</a:t>
            </a:r>
            <a:r>
              <a:rPr lang="en-US" b="0" i="0" dirty="0" err="1">
                <a:solidFill>
                  <a:srgbClr val="FFFFFF"/>
                </a:solidFill>
                <a:effectLst/>
                <a:latin typeface="Google Sans"/>
              </a:rPr>
              <a:t>MAT</a:t>
            </a:r>
            <a:r>
              <a:rPr lang="en-US" b="0" i="0" dirty="0">
                <a:solidFill>
                  <a:srgbClr val="FFFFFF"/>
                </a:solidFill>
                <a:effectLst/>
                <a:latin typeface="Google Sans"/>
              </a:rPr>
              <a:t> 203</a:t>
            </a:r>
            <a:endParaRPr lang="en-US" b="0" spc="600" dirty="0">
              <a:effectLst/>
            </a:endParaRPr>
          </a:p>
          <a:p>
            <a:pPr>
              <a:lnSpc>
                <a:spcPct val="150000"/>
              </a:lnSpc>
              <a:spcBef>
                <a:spcPts val="0"/>
              </a:spcBef>
              <a:spcAft>
                <a:spcPts val="0"/>
              </a:spcAft>
            </a:pPr>
            <a:r>
              <a:rPr lang="en-US" b="1" i="0" u="none" strike="noStrike" spc="600" dirty="0">
                <a:effectLst/>
                <a:latin typeface="Source Code Pro" panose="020F0502020204030204" pitchFamily="49" charset="0"/>
              </a:rPr>
              <a:t>Section:D1</a:t>
            </a:r>
            <a:endParaRPr lang="en-US" b="0" spc="600" dirty="0">
              <a:effectLst/>
            </a:endParaRPr>
          </a:p>
          <a:p>
            <a:pPr>
              <a:lnSpc>
                <a:spcPct val="150000"/>
              </a:lnSpc>
              <a:spcBef>
                <a:spcPts val="0"/>
              </a:spcBef>
              <a:spcAft>
                <a:spcPts val="0"/>
              </a:spcAft>
            </a:pPr>
            <a:r>
              <a:rPr lang="en-US" b="1" i="0" u="none" strike="noStrike" spc="600" dirty="0">
                <a:effectLst/>
                <a:latin typeface="Source Code Pro" panose="020F0502020204030204" pitchFamily="49" charset="0"/>
              </a:rPr>
              <a:t>Course </a:t>
            </a:r>
            <a:r>
              <a:rPr lang="en-US" b="1" i="0" u="none" strike="noStrike" spc="600" dirty="0" err="1">
                <a:effectLst/>
                <a:latin typeface="Source Code Pro" panose="020F0502020204030204" pitchFamily="49" charset="0"/>
              </a:rPr>
              <a:t>Teacher:</a:t>
            </a:r>
            <a:r>
              <a:rPr lang="en-US" b="0" i="0" dirty="0" err="1">
                <a:effectLst/>
                <a:latin typeface="Source Code Pro" panose="020B0509030403020204" pitchFamily="49" charset="0"/>
                <a:ea typeface="Source Code Pro" panose="020B0509030403020204" pitchFamily="49" charset="0"/>
              </a:rPr>
              <a:t>Sharmin</a:t>
            </a:r>
            <a:r>
              <a:rPr lang="en-US" b="0" i="0" dirty="0">
                <a:effectLst/>
                <a:latin typeface="Source Code Pro" panose="020B0509030403020204" pitchFamily="49" charset="0"/>
                <a:ea typeface="Source Code Pro" panose="020B0509030403020204" pitchFamily="49" charset="0"/>
              </a:rPr>
              <a:t> Alam</a:t>
            </a:r>
            <a:endParaRPr lang="en-US" b="0" spc="600" dirty="0">
              <a:effectLst/>
              <a:latin typeface="Source Code Pro" panose="020B0509030403020204" pitchFamily="49" charset="0"/>
              <a:ea typeface="Source Code Pro" panose="020B0509030403020204" pitchFamily="49" charset="0"/>
            </a:endParaRPr>
          </a:p>
        </p:txBody>
      </p:sp>
      <p:sp>
        <p:nvSpPr>
          <p:cNvPr id="4" name="Slide Number Placeholder 3">
            <a:extLst>
              <a:ext uri="{FF2B5EF4-FFF2-40B4-BE49-F238E27FC236}">
                <a16:creationId xmlns:a16="http://schemas.microsoft.com/office/drawing/2014/main" id="{3AA3972E-312F-A136-1C7D-36300F023274}"/>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45182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725A3-EE6F-D388-4957-3D3FC1AC2DD3}"/>
              </a:ext>
            </a:extLst>
          </p:cNvPr>
          <p:cNvSpPr>
            <a:spLocks noGrp="1"/>
          </p:cNvSpPr>
          <p:nvPr>
            <p:ph type="title"/>
          </p:nvPr>
        </p:nvSpPr>
        <p:spPr/>
        <p:txBody>
          <a:bodyPr/>
          <a:lstStyle/>
          <a:p>
            <a:r>
              <a:rPr lang="en-US" sz="5400" dirty="0"/>
              <a:t>METHODOLOGY</a:t>
            </a:r>
          </a:p>
        </p:txBody>
      </p:sp>
      <p:sp>
        <p:nvSpPr>
          <p:cNvPr id="5" name="Slide Number Placeholder 4">
            <a:extLst>
              <a:ext uri="{FF2B5EF4-FFF2-40B4-BE49-F238E27FC236}">
                <a16:creationId xmlns:a16="http://schemas.microsoft.com/office/drawing/2014/main" id="{5FE558ED-EE20-6341-C065-00FDDA7A6684}"/>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3869590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B6641-ACAE-71D3-C1D3-C32696E8E1AA}"/>
              </a:ext>
            </a:extLst>
          </p:cNvPr>
          <p:cNvSpPr>
            <a:spLocks noGrp="1"/>
          </p:cNvSpPr>
          <p:nvPr>
            <p:ph type="title"/>
          </p:nvPr>
        </p:nvSpPr>
        <p:spPr/>
        <p:txBody>
          <a:bodyPr/>
          <a:lstStyle/>
          <a:p>
            <a:r>
              <a:rPr lang="en-US" sz="8800" dirty="0"/>
              <a:t>Mean</a:t>
            </a:r>
          </a:p>
        </p:txBody>
      </p:sp>
      <p:sp>
        <p:nvSpPr>
          <p:cNvPr id="4" name="Text Placeholder 3">
            <a:extLst>
              <a:ext uri="{FF2B5EF4-FFF2-40B4-BE49-F238E27FC236}">
                <a16:creationId xmlns:a16="http://schemas.microsoft.com/office/drawing/2014/main" id="{F801ADE8-38F7-526E-A7F0-153097310A39}"/>
              </a:ext>
            </a:extLst>
          </p:cNvPr>
          <p:cNvSpPr>
            <a:spLocks noGrp="1"/>
          </p:cNvSpPr>
          <p:nvPr>
            <p:ph type="body" sz="half" idx="2"/>
          </p:nvPr>
        </p:nvSpPr>
        <p:spPr>
          <a:xfrm>
            <a:off x="1073151" y="2260739"/>
            <a:ext cx="3547533" cy="720815"/>
          </a:xfrm>
        </p:spPr>
        <p:txBody>
          <a:bodyPr>
            <a:normAutofit/>
          </a:bodyPr>
          <a:lstStyle/>
          <a:p>
            <a:r>
              <a:rPr lang="en-US" sz="2800" b="1" u="sng" dirty="0"/>
              <a:t>Onions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BB456EC1-0487-382B-FAA8-5ECB1DE67EA2}"/>
                  </a:ext>
                </a:extLst>
              </p:cNvPr>
              <p:cNvSpPr txBox="1"/>
              <p:nvPr/>
            </p:nvSpPr>
            <p:spPr>
              <a:xfrm>
                <a:off x="461636" y="2981554"/>
                <a:ext cx="6077099" cy="1109919"/>
              </a:xfrm>
              <a:prstGeom prst="rect">
                <a:avLst/>
              </a:prstGeom>
              <a:noFill/>
            </p:spPr>
            <p:txBody>
              <a:bodyPr wrap="square" lIns="0" tIns="0" rIns="0" bIns="0" rtlCol="0">
                <a:spAutoFit/>
              </a:bodyPr>
              <a:lstStyle/>
              <a:p>
                <a14:m>
                  <m:oMath xmlns:m="http://schemas.openxmlformats.org/officeDocument/2006/math">
                    <m:sSub>
                      <m:sSubPr>
                        <m:ctrlPr>
                          <a:rPr lang="en-US" sz="4800" i="1" smtClean="0">
                            <a:solidFill>
                              <a:srgbClr val="836967"/>
                            </a:solidFill>
                            <a:latin typeface="Cambria Math" panose="02040503050406030204" pitchFamily="18" charset="0"/>
                          </a:rPr>
                        </m:ctrlPr>
                      </m:sSubPr>
                      <m:e>
                        <m:acc>
                          <m:accPr>
                            <m:chr m:val="̅"/>
                            <m:ctrlPr>
                              <a:rPr lang="en-US" sz="4800" i="1">
                                <a:solidFill>
                                  <a:srgbClr val="836967"/>
                                </a:solidFill>
                                <a:latin typeface="Cambria Math" panose="02040503050406030204" pitchFamily="18" charset="0"/>
                              </a:rPr>
                            </m:ctrlPr>
                          </m:accPr>
                          <m:e>
                            <m:r>
                              <a:rPr lang="en-US" sz="4800" i="1">
                                <a:latin typeface="Cambria Math" panose="02040503050406030204" pitchFamily="18" charset="0"/>
                              </a:rPr>
                              <m:t>𝑥</m:t>
                            </m:r>
                          </m:e>
                        </m:acc>
                      </m:e>
                      <m:sub>
                        <m:r>
                          <a:rPr lang="en-US" sz="4800" i="0">
                            <a:latin typeface="Cambria Math" panose="02040503050406030204" pitchFamily="18" charset="0"/>
                          </a:rPr>
                          <m:t>0</m:t>
                        </m:r>
                      </m:sub>
                    </m:sSub>
                  </m:oMath>
                </a14:m>
                <a:r>
                  <a:rPr lang="en-US" sz="4800" dirty="0"/>
                  <a:t>= </a:t>
                </a:r>
                <a14:m>
                  <m:oMath xmlns:m="http://schemas.openxmlformats.org/officeDocument/2006/math">
                    <m:f>
                      <m:fPr>
                        <m:ctrlPr>
                          <a:rPr lang="en-US" sz="4800" i="1" dirty="0" smtClean="0">
                            <a:latin typeface="Cambria Math" panose="02040503050406030204" pitchFamily="18" charset="0"/>
                          </a:rPr>
                        </m:ctrlPr>
                      </m:fPr>
                      <m:num>
                        <m:r>
                          <a:rPr lang="en-US" sz="4800" b="0" i="1" dirty="0" smtClean="0">
                            <a:latin typeface="Cambria Math" panose="02040503050406030204" pitchFamily="18" charset="0"/>
                          </a:rPr>
                          <m:t> </m:t>
                        </m:r>
                        <m:nary>
                          <m:naryPr>
                            <m:chr m:val="∑"/>
                            <m:subHide m:val="on"/>
                            <m:supHide m:val="on"/>
                            <m:ctrlPr>
                              <a:rPr lang="en-US" sz="4800" i="1" dirty="0" smtClean="0">
                                <a:latin typeface="Cambria Math" panose="02040503050406030204" pitchFamily="18" charset="0"/>
                              </a:rPr>
                            </m:ctrlPr>
                          </m:naryPr>
                          <m:sub/>
                          <m:sup/>
                          <m:e>
                            <m:r>
                              <a:rPr lang="en-US" sz="4800" b="0" i="1" dirty="0" smtClean="0">
                                <a:latin typeface="Cambria Math" panose="02040503050406030204" pitchFamily="18" charset="0"/>
                              </a:rPr>
                              <m:t>𝑓𝑖𝑥𝑖</m:t>
                            </m:r>
                          </m:e>
                        </m:nary>
                      </m:num>
                      <m:den>
                        <m:r>
                          <a:rPr lang="en-US" sz="4800" b="0" i="1" dirty="0" smtClean="0">
                            <a:latin typeface="Cambria Math" panose="02040503050406030204" pitchFamily="18" charset="0"/>
                          </a:rPr>
                          <m:t>𝑁</m:t>
                        </m:r>
                      </m:den>
                    </m:f>
                  </m:oMath>
                </a14:m>
                <a:endParaRPr lang="en-US" sz="4800" dirty="0"/>
              </a:p>
            </p:txBody>
          </p:sp>
        </mc:Choice>
        <mc:Fallback xmlns="">
          <p:sp>
            <p:nvSpPr>
              <p:cNvPr id="5" name="TextBox 4">
                <a:extLst>
                  <a:ext uri="{FF2B5EF4-FFF2-40B4-BE49-F238E27FC236}">
                    <a16:creationId xmlns:a16="http://schemas.microsoft.com/office/drawing/2014/main" id="{BB456EC1-0487-382B-FAA8-5ECB1DE67EA2}"/>
                  </a:ext>
                </a:extLst>
              </p:cNvPr>
              <p:cNvSpPr txBox="1">
                <a:spLocks noRot="1" noChangeAspect="1" noMove="1" noResize="1" noEditPoints="1" noAdjustHandles="1" noChangeArrowheads="1" noChangeShapeType="1" noTextEdit="1"/>
              </p:cNvSpPr>
              <p:nvPr/>
            </p:nvSpPr>
            <p:spPr>
              <a:xfrm>
                <a:off x="461636" y="2981554"/>
                <a:ext cx="6077099" cy="1109919"/>
              </a:xfrm>
              <a:prstGeom prst="rect">
                <a:avLst/>
              </a:prstGeom>
              <a:blipFill>
                <a:blip r:embed="rId2"/>
                <a:stretch>
                  <a:fillRect t="-549" b="-1538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CF94E20-427F-1B6D-20A0-399D9F36647C}"/>
                  </a:ext>
                </a:extLst>
              </p:cNvPr>
              <p:cNvSpPr txBox="1"/>
              <p:nvPr/>
            </p:nvSpPr>
            <p:spPr>
              <a:xfrm>
                <a:off x="7164281" y="2981553"/>
                <a:ext cx="4154748" cy="1185133"/>
              </a:xfrm>
              <a:prstGeom prst="rect">
                <a:avLst/>
              </a:prstGeom>
              <a:noFill/>
            </p:spPr>
            <p:txBody>
              <a:bodyPr wrap="square">
                <a:spAutoFit/>
              </a:bodyPr>
              <a:lstStyle/>
              <a:p>
                <a14:m>
                  <m:oMath xmlns:m="http://schemas.openxmlformats.org/officeDocument/2006/math">
                    <m:sSub>
                      <m:sSubPr>
                        <m:ctrlPr>
                          <a:rPr lang="en-US" sz="4800" i="1" smtClean="0">
                            <a:solidFill>
                              <a:srgbClr val="836967"/>
                            </a:solidFill>
                            <a:latin typeface="Cambria Math" panose="02040503050406030204" pitchFamily="18" charset="0"/>
                          </a:rPr>
                        </m:ctrlPr>
                      </m:sSubPr>
                      <m:e>
                        <m:acc>
                          <m:accPr>
                            <m:chr m:val="̅"/>
                            <m:ctrlPr>
                              <a:rPr lang="en-US" sz="4800" i="1">
                                <a:solidFill>
                                  <a:srgbClr val="836967"/>
                                </a:solidFill>
                                <a:latin typeface="Cambria Math" panose="02040503050406030204" pitchFamily="18" charset="0"/>
                              </a:rPr>
                            </m:ctrlPr>
                          </m:accPr>
                          <m:e>
                            <m:r>
                              <a:rPr lang="en-US" sz="4800" i="1">
                                <a:latin typeface="Cambria Math" panose="02040503050406030204" pitchFamily="18" charset="0"/>
                              </a:rPr>
                              <m:t>𝑥</m:t>
                            </m:r>
                          </m:e>
                        </m:acc>
                      </m:e>
                      <m:sub>
                        <m:r>
                          <a:rPr lang="en-US" sz="4800" b="0" i="1" smtClean="0">
                            <a:latin typeface="Cambria Math" panose="02040503050406030204" pitchFamily="18" charset="0"/>
                          </a:rPr>
                          <m:t>𝑝</m:t>
                        </m:r>
                      </m:sub>
                    </m:sSub>
                  </m:oMath>
                </a14:m>
                <a:r>
                  <a:rPr lang="en-US" sz="4800" dirty="0"/>
                  <a:t>= </a:t>
                </a:r>
                <a14:m>
                  <m:oMath xmlns:m="http://schemas.openxmlformats.org/officeDocument/2006/math">
                    <m:f>
                      <m:fPr>
                        <m:ctrlPr>
                          <a:rPr lang="en-US" sz="4800" i="1" dirty="0" smtClean="0">
                            <a:latin typeface="Cambria Math" panose="02040503050406030204" pitchFamily="18" charset="0"/>
                          </a:rPr>
                        </m:ctrlPr>
                      </m:fPr>
                      <m:num>
                        <m:r>
                          <a:rPr lang="en-US" sz="4800" b="0" i="1" dirty="0" smtClean="0">
                            <a:latin typeface="Cambria Math" panose="02040503050406030204" pitchFamily="18" charset="0"/>
                          </a:rPr>
                          <m:t> </m:t>
                        </m:r>
                        <m:nary>
                          <m:naryPr>
                            <m:chr m:val="∑"/>
                            <m:subHide m:val="on"/>
                            <m:supHide m:val="on"/>
                            <m:ctrlPr>
                              <a:rPr lang="en-US" sz="4800" i="1" dirty="0" smtClean="0">
                                <a:latin typeface="Cambria Math" panose="02040503050406030204" pitchFamily="18" charset="0"/>
                              </a:rPr>
                            </m:ctrlPr>
                          </m:naryPr>
                          <m:sub/>
                          <m:sup/>
                          <m:e>
                            <m:r>
                              <a:rPr lang="en-US" sz="4800" b="0" i="1" dirty="0" smtClean="0">
                                <a:latin typeface="Cambria Math" panose="02040503050406030204" pitchFamily="18" charset="0"/>
                              </a:rPr>
                              <m:t>𝑓𝑖𝑥𝑖</m:t>
                            </m:r>
                          </m:e>
                        </m:nary>
                      </m:num>
                      <m:den>
                        <m:r>
                          <a:rPr lang="en-US" sz="4800" b="0" i="1" dirty="0" smtClean="0">
                            <a:latin typeface="Cambria Math" panose="02040503050406030204" pitchFamily="18" charset="0"/>
                          </a:rPr>
                          <m:t>𝑁</m:t>
                        </m:r>
                      </m:den>
                    </m:f>
                  </m:oMath>
                </a14:m>
                <a:endParaRPr lang="en-US" sz="4800" dirty="0"/>
              </a:p>
            </p:txBody>
          </p:sp>
        </mc:Choice>
        <mc:Fallback xmlns="">
          <p:sp>
            <p:nvSpPr>
              <p:cNvPr id="7" name="TextBox 6">
                <a:extLst>
                  <a:ext uri="{FF2B5EF4-FFF2-40B4-BE49-F238E27FC236}">
                    <a16:creationId xmlns:a16="http://schemas.microsoft.com/office/drawing/2014/main" id="{3CF94E20-427F-1B6D-20A0-399D9F36647C}"/>
                  </a:ext>
                </a:extLst>
              </p:cNvPr>
              <p:cNvSpPr txBox="1">
                <a:spLocks noRot="1" noChangeAspect="1" noMove="1" noResize="1" noEditPoints="1" noAdjustHandles="1" noChangeArrowheads="1" noChangeShapeType="1" noTextEdit="1"/>
              </p:cNvSpPr>
              <p:nvPr/>
            </p:nvSpPr>
            <p:spPr>
              <a:xfrm>
                <a:off x="7164281" y="2981553"/>
                <a:ext cx="4154748" cy="1185133"/>
              </a:xfrm>
              <a:prstGeom prst="rect">
                <a:avLst/>
              </a:prstGeom>
              <a:blipFill>
                <a:blip r:embed="rId3"/>
                <a:stretch>
                  <a:fillRect b="-11282"/>
                </a:stretch>
              </a:blipFill>
            </p:spPr>
            <p:txBody>
              <a:bodyPr/>
              <a:lstStyle/>
              <a:p>
                <a:r>
                  <a:rPr lang="en-US">
                    <a:noFill/>
                  </a:rPr>
                  <a:t> </a:t>
                </a:r>
              </a:p>
            </p:txBody>
          </p:sp>
        </mc:Fallback>
      </mc:AlternateContent>
      <p:sp>
        <p:nvSpPr>
          <p:cNvPr id="8" name="Text Placeholder 3">
            <a:extLst>
              <a:ext uri="{FF2B5EF4-FFF2-40B4-BE49-F238E27FC236}">
                <a16:creationId xmlns:a16="http://schemas.microsoft.com/office/drawing/2014/main" id="{3687BCB3-2425-10CA-9647-5F7A6CEBD7C6}"/>
              </a:ext>
            </a:extLst>
          </p:cNvPr>
          <p:cNvSpPr txBox="1">
            <a:spLocks/>
          </p:cNvSpPr>
          <p:nvPr/>
        </p:nvSpPr>
        <p:spPr>
          <a:xfrm>
            <a:off x="7066627" y="2260738"/>
            <a:ext cx="3547533" cy="720815"/>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1"/>
              </a:buClr>
              <a:buFont typeface="Wingdings 2" charset="2"/>
              <a:buNone/>
              <a:defRPr sz="140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1200" kern="1200">
                <a:solidFill>
                  <a:schemeClr val="tx1"/>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000" kern="1200">
                <a:solidFill>
                  <a:schemeClr val="tx1"/>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9pPr>
          </a:lstStyle>
          <a:p>
            <a:r>
              <a:rPr lang="en-US" sz="2800" b="1" u="sng" dirty="0"/>
              <a:t>Potatoes</a:t>
            </a:r>
          </a:p>
        </p:txBody>
      </p:sp>
      <p:sp>
        <p:nvSpPr>
          <p:cNvPr id="9" name="TextBox 8">
            <a:extLst>
              <a:ext uri="{FF2B5EF4-FFF2-40B4-BE49-F238E27FC236}">
                <a16:creationId xmlns:a16="http://schemas.microsoft.com/office/drawing/2014/main" id="{12032747-F4DC-5976-D180-87071466A5F2}"/>
              </a:ext>
            </a:extLst>
          </p:cNvPr>
          <p:cNvSpPr txBox="1"/>
          <p:nvPr/>
        </p:nvSpPr>
        <p:spPr>
          <a:xfrm>
            <a:off x="1154097" y="5255581"/>
            <a:ext cx="1561646" cy="369332"/>
          </a:xfrm>
          <a:prstGeom prst="rect">
            <a:avLst/>
          </a:prstGeom>
          <a:noFill/>
        </p:spPr>
        <p:txBody>
          <a:bodyPr wrap="none" rtlCol="0">
            <a:spAutoFit/>
          </a:bodyPr>
          <a:lstStyle/>
          <a:p>
            <a:r>
              <a:rPr lang="en-US" dirty="0"/>
              <a:t>Mean = 52.4</a:t>
            </a:r>
          </a:p>
        </p:txBody>
      </p:sp>
      <p:sp>
        <p:nvSpPr>
          <p:cNvPr id="10" name="TextBox 9">
            <a:extLst>
              <a:ext uri="{FF2B5EF4-FFF2-40B4-BE49-F238E27FC236}">
                <a16:creationId xmlns:a16="http://schemas.microsoft.com/office/drawing/2014/main" id="{1026419A-74DE-6C95-31B8-F38E78C0E6E7}"/>
              </a:ext>
            </a:extLst>
          </p:cNvPr>
          <p:cNvSpPr txBox="1"/>
          <p:nvPr/>
        </p:nvSpPr>
        <p:spPr>
          <a:xfrm>
            <a:off x="7211873" y="5255581"/>
            <a:ext cx="1561646" cy="369332"/>
          </a:xfrm>
          <a:prstGeom prst="rect">
            <a:avLst/>
          </a:prstGeom>
          <a:noFill/>
        </p:spPr>
        <p:txBody>
          <a:bodyPr wrap="none" rtlCol="0">
            <a:spAutoFit/>
          </a:bodyPr>
          <a:lstStyle/>
          <a:p>
            <a:r>
              <a:rPr lang="en-US" dirty="0"/>
              <a:t>Mean = 30.8</a:t>
            </a:r>
          </a:p>
        </p:txBody>
      </p:sp>
      <p:sp>
        <p:nvSpPr>
          <p:cNvPr id="3" name="Slide Number Placeholder 2">
            <a:extLst>
              <a:ext uri="{FF2B5EF4-FFF2-40B4-BE49-F238E27FC236}">
                <a16:creationId xmlns:a16="http://schemas.microsoft.com/office/drawing/2014/main" id="{F70A99B0-29E8-B4AD-B250-1693F11DA701}"/>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4116073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89084-A510-0661-14FF-7CBF8718AD00}"/>
              </a:ext>
            </a:extLst>
          </p:cNvPr>
          <p:cNvSpPr>
            <a:spLocks noGrp="1"/>
          </p:cNvSpPr>
          <p:nvPr>
            <p:ph type="title"/>
          </p:nvPr>
        </p:nvSpPr>
        <p:spPr/>
        <p:txBody>
          <a:bodyPr/>
          <a:lstStyle/>
          <a:p>
            <a:r>
              <a:rPr lang="en-US" sz="6600" dirty="0"/>
              <a:t>Median</a:t>
            </a:r>
          </a:p>
        </p:txBody>
      </p:sp>
      <p:sp>
        <p:nvSpPr>
          <p:cNvPr id="4" name="Text Placeholder 3">
            <a:extLst>
              <a:ext uri="{FF2B5EF4-FFF2-40B4-BE49-F238E27FC236}">
                <a16:creationId xmlns:a16="http://schemas.microsoft.com/office/drawing/2014/main" id="{CD3B2A37-4847-20FF-B13A-07C0EE43A3AC}"/>
              </a:ext>
            </a:extLst>
          </p:cNvPr>
          <p:cNvSpPr>
            <a:spLocks noGrp="1"/>
          </p:cNvSpPr>
          <p:nvPr>
            <p:ph type="body" sz="half" idx="2"/>
          </p:nvPr>
        </p:nvSpPr>
        <p:spPr>
          <a:xfrm>
            <a:off x="1073151" y="2464926"/>
            <a:ext cx="2912923" cy="748792"/>
          </a:xfrm>
        </p:spPr>
        <p:txBody>
          <a:bodyPr>
            <a:normAutofit/>
          </a:bodyPr>
          <a:lstStyle/>
          <a:p>
            <a:r>
              <a:rPr lang="en-US" sz="2000" b="1" dirty="0"/>
              <a:t>Onions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F6D2E169-5032-0C3B-7BD8-6A4CC848FA6D}"/>
                  </a:ext>
                </a:extLst>
              </p:cNvPr>
              <p:cNvSpPr txBox="1"/>
              <p:nvPr/>
            </p:nvSpPr>
            <p:spPr>
              <a:xfrm>
                <a:off x="5264459" y="727705"/>
                <a:ext cx="5687134" cy="1055161"/>
              </a:xfrm>
              <a:prstGeom prst="rect">
                <a:avLst/>
              </a:prstGeom>
              <a:noFill/>
            </p:spPr>
            <p:txBody>
              <a:bodyPr wrap="none" rtlCol="0">
                <a:spAutoFit/>
              </a:bodyPr>
              <a:lstStyle/>
              <a:p>
                <a:r>
                  <a:rPr lang="en-US" sz="4000" dirty="0"/>
                  <a:t>Median = </a:t>
                </a:r>
                <a14:m>
                  <m:oMath xmlns:m="http://schemas.openxmlformats.org/officeDocument/2006/math">
                    <m:r>
                      <a:rPr lang="en-US" sz="4000" b="0" i="1" smtClean="0">
                        <a:latin typeface="Cambria Math" panose="02040503050406030204" pitchFamily="18" charset="0"/>
                      </a:rPr>
                      <m:t>𝑙</m:t>
                    </m:r>
                    <m:r>
                      <a:rPr lang="en-US" sz="4000" b="0" i="1" smtClean="0">
                        <a:latin typeface="Cambria Math" panose="02040503050406030204" pitchFamily="18" charset="0"/>
                      </a:rPr>
                      <m:t>+ </m:t>
                    </m:r>
                    <m:f>
                      <m:fPr>
                        <m:ctrlPr>
                          <a:rPr lang="en-US" sz="4000" b="0" i="1" smtClean="0">
                            <a:latin typeface="Cambria Math" panose="02040503050406030204" pitchFamily="18" charset="0"/>
                          </a:rPr>
                        </m:ctrlPr>
                      </m:fPr>
                      <m:num>
                        <m:r>
                          <a:rPr lang="en-US" sz="4000" b="0" i="1" smtClean="0">
                            <a:latin typeface="Cambria Math" panose="02040503050406030204" pitchFamily="18" charset="0"/>
                          </a:rPr>
                          <m:t>h</m:t>
                        </m:r>
                      </m:num>
                      <m:den>
                        <m:sSub>
                          <m:sSubPr>
                            <m:ctrlPr>
                              <a:rPr lang="en-US" sz="4000" b="0" i="1" smtClean="0">
                                <a:latin typeface="Cambria Math" panose="02040503050406030204" pitchFamily="18" charset="0"/>
                              </a:rPr>
                            </m:ctrlPr>
                          </m:sSubPr>
                          <m:e>
                            <m:r>
                              <a:rPr lang="en-US" sz="4000" b="0" i="1" smtClean="0">
                                <a:latin typeface="Cambria Math" panose="02040503050406030204" pitchFamily="18" charset="0"/>
                              </a:rPr>
                              <m:t>𝑓</m:t>
                            </m:r>
                          </m:e>
                          <m:sub>
                            <m:r>
                              <a:rPr lang="en-US" sz="4000" b="0" i="1" smtClean="0">
                                <a:latin typeface="Cambria Math" panose="02040503050406030204" pitchFamily="18" charset="0"/>
                              </a:rPr>
                              <m:t>𝑚</m:t>
                            </m:r>
                          </m:sub>
                        </m:sSub>
                      </m:den>
                    </m:f>
                  </m:oMath>
                </a14:m>
                <a:r>
                  <a:rPr lang="en-US" sz="4000" dirty="0"/>
                  <a:t> (</a:t>
                </a:r>
                <a14:m>
                  <m:oMath xmlns:m="http://schemas.openxmlformats.org/officeDocument/2006/math">
                    <m:f>
                      <m:fPr>
                        <m:ctrlPr>
                          <a:rPr lang="en-US" sz="4000" i="1" dirty="0" smtClean="0">
                            <a:latin typeface="Cambria Math" panose="02040503050406030204" pitchFamily="18" charset="0"/>
                          </a:rPr>
                        </m:ctrlPr>
                      </m:fPr>
                      <m:num>
                        <m:r>
                          <a:rPr lang="en-US" sz="4000" b="0" i="1" dirty="0" smtClean="0">
                            <a:latin typeface="Cambria Math" panose="02040503050406030204" pitchFamily="18" charset="0"/>
                          </a:rPr>
                          <m:t>𝑁</m:t>
                        </m:r>
                      </m:num>
                      <m:den>
                        <m:r>
                          <a:rPr lang="en-US" sz="4000" b="0" i="1" dirty="0" smtClean="0">
                            <a:latin typeface="Cambria Math" panose="02040503050406030204" pitchFamily="18" charset="0"/>
                          </a:rPr>
                          <m:t>2</m:t>
                        </m:r>
                      </m:den>
                    </m:f>
                  </m:oMath>
                </a14:m>
                <a:r>
                  <a:rPr lang="en-US" sz="4000" dirty="0"/>
                  <a:t> - c)</a:t>
                </a:r>
              </a:p>
            </p:txBody>
          </p:sp>
        </mc:Choice>
        <mc:Fallback xmlns="">
          <p:sp>
            <p:nvSpPr>
              <p:cNvPr id="5" name="TextBox 4">
                <a:extLst>
                  <a:ext uri="{FF2B5EF4-FFF2-40B4-BE49-F238E27FC236}">
                    <a16:creationId xmlns:a16="http://schemas.microsoft.com/office/drawing/2014/main" id="{F6D2E169-5032-0C3B-7BD8-6A4CC848FA6D}"/>
                  </a:ext>
                </a:extLst>
              </p:cNvPr>
              <p:cNvSpPr txBox="1">
                <a:spLocks noRot="1" noChangeAspect="1" noMove="1" noResize="1" noEditPoints="1" noAdjustHandles="1" noChangeArrowheads="1" noChangeShapeType="1" noTextEdit="1"/>
              </p:cNvSpPr>
              <p:nvPr/>
            </p:nvSpPr>
            <p:spPr>
              <a:xfrm>
                <a:off x="5264459" y="727705"/>
                <a:ext cx="5687134" cy="1055161"/>
              </a:xfrm>
              <a:prstGeom prst="rect">
                <a:avLst/>
              </a:prstGeom>
              <a:blipFill>
                <a:blip r:embed="rId2"/>
                <a:stretch>
                  <a:fillRect l="-3859" r="-2787" b="-2890"/>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A3CA3C79-07E4-E88A-1101-FB723DCC3978}"/>
              </a:ext>
            </a:extLst>
          </p:cNvPr>
          <p:cNvSpPr txBox="1"/>
          <p:nvPr/>
        </p:nvSpPr>
        <p:spPr>
          <a:xfrm>
            <a:off x="1073151" y="3029052"/>
            <a:ext cx="2965877" cy="369332"/>
          </a:xfrm>
          <a:prstGeom prst="rect">
            <a:avLst/>
          </a:prstGeom>
          <a:noFill/>
        </p:spPr>
        <p:txBody>
          <a:bodyPr wrap="none" rtlCol="0">
            <a:spAutoFit/>
          </a:bodyPr>
          <a:lstStyle/>
          <a:p>
            <a:r>
              <a:rPr lang="en-US" dirty="0"/>
              <a:t>Median class is ( 50 – 52 )</a:t>
            </a:r>
          </a:p>
        </p:txBody>
      </p:sp>
      <p:sp>
        <p:nvSpPr>
          <p:cNvPr id="7" name="TextBox 6">
            <a:extLst>
              <a:ext uri="{FF2B5EF4-FFF2-40B4-BE49-F238E27FC236}">
                <a16:creationId xmlns:a16="http://schemas.microsoft.com/office/drawing/2014/main" id="{F5B58F9A-4905-82B3-6861-98592F65E077}"/>
              </a:ext>
            </a:extLst>
          </p:cNvPr>
          <p:cNvSpPr txBox="1"/>
          <p:nvPr/>
        </p:nvSpPr>
        <p:spPr>
          <a:xfrm>
            <a:off x="8099394" y="3029052"/>
            <a:ext cx="2965877" cy="369332"/>
          </a:xfrm>
          <a:prstGeom prst="rect">
            <a:avLst/>
          </a:prstGeom>
          <a:noFill/>
        </p:spPr>
        <p:txBody>
          <a:bodyPr wrap="none" rtlCol="0">
            <a:spAutoFit/>
          </a:bodyPr>
          <a:lstStyle/>
          <a:p>
            <a:r>
              <a:rPr lang="en-US" dirty="0"/>
              <a:t>Median class is ( 26 – 30 )</a:t>
            </a:r>
          </a:p>
        </p:txBody>
      </p:sp>
      <p:sp>
        <p:nvSpPr>
          <p:cNvPr id="8" name="Text Placeholder 3">
            <a:extLst>
              <a:ext uri="{FF2B5EF4-FFF2-40B4-BE49-F238E27FC236}">
                <a16:creationId xmlns:a16="http://schemas.microsoft.com/office/drawing/2014/main" id="{4F6E8FD3-E577-C925-1FD3-7527FADCB3F8}"/>
              </a:ext>
            </a:extLst>
          </p:cNvPr>
          <p:cNvSpPr txBox="1">
            <a:spLocks/>
          </p:cNvSpPr>
          <p:nvPr/>
        </p:nvSpPr>
        <p:spPr>
          <a:xfrm>
            <a:off x="8099394" y="2465746"/>
            <a:ext cx="2912923" cy="748792"/>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1"/>
              </a:buClr>
              <a:buFont typeface="Wingdings 2" charset="2"/>
              <a:buNone/>
              <a:defRPr sz="140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1200" kern="1200">
                <a:solidFill>
                  <a:schemeClr val="tx1"/>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000" kern="1200">
                <a:solidFill>
                  <a:schemeClr val="tx1"/>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9pPr>
          </a:lstStyle>
          <a:p>
            <a:r>
              <a:rPr lang="en-US" sz="2000" b="1" dirty="0"/>
              <a:t>Potatoes</a:t>
            </a:r>
          </a:p>
        </p:txBody>
      </p:sp>
      <p:sp>
        <p:nvSpPr>
          <p:cNvPr id="9" name="TextBox 8">
            <a:extLst>
              <a:ext uri="{FF2B5EF4-FFF2-40B4-BE49-F238E27FC236}">
                <a16:creationId xmlns:a16="http://schemas.microsoft.com/office/drawing/2014/main" id="{DBED2133-CF6B-DA92-81DD-675F0ED14061}"/>
              </a:ext>
            </a:extLst>
          </p:cNvPr>
          <p:cNvSpPr txBox="1"/>
          <p:nvPr/>
        </p:nvSpPr>
        <p:spPr>
          <a:xfrm>
            <a:off x="1073151" y="3395710"/>
            <a:ext cx="2096177" cy="2771336"/>
          </a:xfrm>
          <a:prstGeom prst="rect">
            <a:avLst/>
          </a:prstGeom>
          <a:noFill/>
        </p:spPr>
        <p:txBody>
          <a:bodyPr wrap="square" rtlCol="0">
            <a:spAutoFit/>
          </a:bodyPr>
          <a:lstStyle/>
          <a:p>
            <a:pPr>
              <a:lnSpc>
                <a:spcPct val="200000"/>
              </a:lnSpc>
            </a:pPr>
            <a:r>
              <a:rPr lang="en-US" dirty="0">
                <a:latin typeface="Bahnschrift SemiLight Condensed" panose="020B0502040204020203" pitchFamily="34" charset="0"/>
              </a:rPr>
              <a:t>l  = 50</a:t>
            </a:r>
          </a:p>
          <a:p>
            <a:pPr>
              <a:lnSpc>
                <a:spcPct val="200000"/>
              </a:lnSpc>
            </a:pPr>
            <a:r>
              <a:rPr lang="en-US" dirty="0">
                <a:latin typeface="Bahnschrift SemiLight Condensed" panose="020B0502040204020203" pitchFamily="34" charset="0"/>
              </a:rPr>
              <a:t>h = 2</a:t>
            </a:r>
          </a:p>
          <a:p>
            <a:pPr>
              <a:lnSpc>
                <a:spcPct val="200000"/>
              </a:lnSpc>
            </a:pPr>
            <a:r>
              <a:rPr lang="en-US" dirty="0" err="1">
                <a:latin typeface="Bahnschrift SemiLight Condensed" panose="020B0502040204020203" pitchFamily="34" charset="0"/>
              </a:rPr>
              <a:t>fm</a:t>
            </a:r>
            <a:r>
              <a:rPr lang="en-US" dirty="0">
                <a:latin typeface="Bahnschrift SemiLight Condensed" panose="020B0502040204020203" pitchFamily="34" charset="0"/>
              </a:rPr>
              <a:t> = 3</a:t>
            </a:r>
          </a:p>
          <a:p>
            <a:pPr>
              <a:lnSpc>
                <a:spcPct val="200000"/>
              </a:lnSpc>
            </a:pPr>
            <a:r>
              <a:rPr lang="en-US" dirty="0">
                <a:latin typeface="Bahnschrift SemiLight Condensed" panose="020B0502040204020203" pitchFamily="34" charset="0"/>
              </a:rPr>
              <a:t>N = 10</a:t>
            </a:r>
          </a:p>
          <a:p>
            <a:pPr>
              <a:lnSpc>
                <a:spcPct val="200000"/>
              </a:lnSpc>
            </a:pPr>
            <a:r>
              <a:rPr lang="en-US" dirty="0">
                <a:latin typeface="Bahnschrift SemiLight Condensed" panose="020B0502040204020203" pitchFamily="34" charset="0"/>
              </a:rPr>
              <a:t>C = 2</a:t>
            </a:r>
          </a:p>
        </p:txBody>
      </p:sp>
      <p:sp>
        <p:nvSpPr>
          <p:cNvPr id="11" name="TextBox 10">
            <a:extLst>
              <a:ext uri="{FF2B5EF4-FFF2-40B4-BE49-F238E27FC236}">
                <a16:creationId xmlns:a16="http://schemas.microsoft.com/office/drawing/2014/main" id="{19C4D37D-8D76-DAB0-2896-8891092EFBD1}"/>
              </a:ext>
            </a:extLst>
          </p:cNvPr>
          <p:cNvSpPr txBox="1"/>
          <p:nvPr/>
        </p:nvSpPr>
        <p:spPr>
          <a:xfrm>
            <a:off x="8099394" y="3395710"/>
            <a:ext cx="1595267" cy="2774349"/>
          </a:xfrm>
          <a:prstGeom prst="rect">
            <a:avLst/>
          </a:prstGeom>
          <a:noFill/>
        </p:spPr>
        <p:txBody>
          <a:bodyPr wrap="square">
            <a:spAutoFit/>
          </a:bodyPr>
          <a:lstStyle/>
          <a:p>
            <a:pPr>
              <a:lnSpc>
                <a:spcPct val="200000"/>
              </a:lnSpc>
            </a:pPr>
            <a:r>
              <a:rPr lang="en-US" dirty="0">
                <a:latin typeface="Bahnschrift SemiLight Condensed" panose="020B0502040204020203" pitchFamily="34" charset="0"/>
              </a:rPr>
              <a:t>l  = 26 </a:t>
            </a:r>
          </a:p>
          <a:p>
            <a:pPr>
              <a:lnSpc>
                <a:spcPct val="200000"/>
              </a:lnSpc>
            </a:pPr>
            <a:r>
              <a:rPr lang="en-US" dirty="0">
                <a:latin typeface="Bahnschrift SemiLight Condensed" panose="020B0502040204020203" pitchFamily="34" charset="0"/>
              </a:rPr>
              <a:t>h = 4</a:t>
            </a:r>
          </a:p>
          <a:p>
            <a:pPr>
              <a:lnSpc>
                <a:spcPct val="200000"/>
              </a:lnSpc>
            </a:pPr>
            <a:r>
              <a:rPr lang="en-US" dirty="0" err="1">
                <a:latin typeface="Bahnschrift SemiLight Condensed" panose="020B0502040204020203" pitchFamily="34" charset="0"/>
              </a:rPr>
              <a:t>fm</a:t>
            </a:r>
            <a:r>
              <a:rPr lang="en-US" dirty="0">
                <a:latin typeface="Bahnschrift SemiLight Condensed" panose="020B0502040204020203" pitchFamily="34" charset="0"/>
              </a:rPr>
              <a:t> = 4</a:t>
            </a:r>
          </a:p>
          <a:p>
            <a:pPr>
              <a:lnSpc>
                <a:spcPct val="200000"/>
              </a:lnSpc>
            </a:pPr>
            <a:r>
              <a:rPr lang="en-US" dirty="0">
                <a:latin typeface="Bahnschrift SemiLight Condensed" panose="020B0502040204020203" pitchFamily="34" charset="0"/>
              </a:rPr>
              <a:t>N = 10</a:t>
            </a:r>
          </a:p>
          <a:p>
            <a:pPr>
              <a:lnSpc>
                <a:spcPct val="200000"/>
              </a:lnSpc>
            </a:pPr>
            <a:r>
              <a:rPr lang="en-US" dirty="0">
                <a:latin typeface="Bahnschrift SemiLight Condensed" panose="020B0502040204020203" pitchFamily="34" charset="0"/>
              </a:rPr>
              <a:t>C = 2</a:t>
            </a:r>
            <a:endParaRPr lang="en-US" dirty="0"/>
          </a:p>
        </p:txBody>
      </p:sp>
      <p:sp>
        <p:nvSpPr>
          <p:cNvPr id="12" name="TextBox 11">
            <a:extLst>
              <a:ext uri="{FF2B5EF4-FFF2-40B4-BE49-F238E27FC236}">
                <a16:creationId xmlns:a16="http://schemas.microsoft.com/office/drawing/2014/main" id="{91A7212D-C8D6-6FB8-8C81-6147AD04DD1D}"/>
              </a:ext>
            </a:extLst>
          </p:cNvPr>
          <p:cNvSpPr txBox="1"/>
          <p:nvPr/>
        </p:nvSpPr>
        <p:spPr>
          <a:xfrm>
            <a:off x="2104008" y="4705165"/>
            <a:ext cx="1574470" cy="369332"/>
          </a:xfrm>
          <a:prstGeom prst="rect">
            <a:avLst/>
          </a:prstGeom>
          <a:noFill/>
        </p:spPr>
        <p:txBody>
          <a:bodyPr wrap="none" rtlCol="0">
            <a:spAutoFit/>
          </a:bodyPr>
          <a:lstStyle/>
          <a:p>
            <a:r>
              <a:rPr lang="en-US" dirty="0"/>
              <a:t>Median = 52</a:t>
            </a:r>
          </a:p>
        </p:txBody>
      </p:sp>
      <p:sp>
        <p:nvSpPr>
          <p:cNvPr id="13" name="TextBox 12">
            <a:extLst>
              <a:ext uri="{FF2B5EF4-FFF2-40B4-BE49-F238E27FC236}">
                <a16:creationId xmlns:a16="http://schemas.microsoft.com/office/drawing/2014/main" id="{0EBDF42B-D36C-F0E1-BCB9-FE2381163341}"/>
              </a:ext>
            </a:extLst>
          </p:cNvPr>
          <p:cNvSpPr txBox="1"/>
          <p:nvPr/>
        </p:nvSpPr>
        <p:spPr>
          <a:xfrm>
            <a:off x="9200225" y="4705165"/>
            <a:ext cx="1574470" cy="369332"/>
          </a:xfrm>
          <a:prstGeom prst="rect">
            <a:avLst/>
          </a:prstGeom>
          <a:noFill/>
        </p:spPr>
        <p:txBody>
          <a:bodyPr wrap="none" rtlCol="0">
            <a:spAutoFit/>
          </a:bodyPr>
          <a:lstStyle/>
          <a:p>
            <a:r>
              <a:rPr lang="en-US" dirty="0"/>
              <a:t>Median = 29</a:t>
            </a:r>
          </a:p>
        </p:txBody>
      </p:sp>
      <p:sp>
        <p:nvSpPr>
          <p:cNvPr id="14" name="Rectangle: Rounded Corners 13">
            <a:extLst>
              <a:ext uri="{FF2B5EF4-FFF2-40B4-BE49-F238E27FC236}">
                <a16:creationId xmlns:a16="http://schemas.microsoft.com/office/drawing/2014/main" id="{E0589DD1-A909-2C40-5F93-F15711043007}"/>
              </a:ext>
            </a:extLst>
          </p:cNvPr>
          <p:cNvSpPr/>
          <p:nvPr/>
        </p:nvSpPr>
        <p:spPr>
          <a:xfrm>
            <a:off x="881603" y="2603392"/>
            <a:ext cx="3231472" cy="3808520"/>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2CC1885-423E-E7B6-7970-6E64CF4C0DC1}"/>
              </a:ext>
            </a:extLst>
          </p:cNvPr>
          <p:cNvSpPr/>
          <p:nvPr/>
        </p:nvSpPr>
        <p:spPr>
          <a:xfrm>
            <a:off x="7887377" y="2603392"/>
            <a:ext cx="3231472" cy="3808520"/>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612F3E40-BCBB-2445-889A-061CC5172A48}"/>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3056266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7CB94-177B-3341-C26E-7079AD115ABD}"/>
              </a:ext>
            </a:extLst>
          </p:cNvPr>
          <p:cNvSpPr>
            <a:spLocks noGrp="1"/>
          </p:cNvSpPr>
          <p:nvPr>
            <p:ph type="title"/>
          </p:nvPr>
        </p:nvSpPr>
        <p:spPr/>
        <p:txBody>
          <a:bodyPr/>
          <a:lstStyle/>
          <a:p>
            <a:r>
              <a:rPr lang="en-US" sz="8800" dirty="0"/>
              <a:t>Mode</a:t>
            </a:r>
          </a:p>
        </p:txBody>
      </p:sp>
      <p:sp>
        <p:nvSpPr>
          <p:cNvPr id="4" name="Text Placeholder 3">
            <a:extLst>
              <a:ext uri="{FF2B5EF4-FFF2-40B4-BE49-F238E27FC236}">
                <a16:creationId xmlns:a16="http://schemas.microsoft.com/office/drawing/2014/main" id="{C7161B65-B16D-3AA6-9FE9-C004BFC4DA0E}"/>
              </a:ext>
            </a:extLst>
          </p:cNvPr>
          <p:cNvSpPr>
            <a:spLocks noGrp="1"/>
          </p:cNvSpPr>
          <p:nvPr>
            <p:ph type="body" sz="half" idx="2"/>
          </p:nvPr>
        </p:nvSpPr>
        <p:spPr>
          <a:xfrm>
            <a:off x="1073151" y="2260738"/>
            <a:ext cx="3547533" cy="606749"/>
          </a:xfrm>
        </p:spPr>
        <p:txBody>
          <a:bodyPr/>
          <a:lstStyle/>
          <a:p>
            <a:r>
              <a:rPr lang="en-US" dirty="0"/>
              <a:t>Onions</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13B95C17-674E-AEB8-D967-67C8A50E69CD}"/>
                  </a:ext>
                </a:extLst>
              </p:cNvPr>
              <p:cNvSpPr txBox="1"/>
              <p:nvPr/>
            </p:nvSpPr>
            <p:spPr>
              <a:xfrm>
                <a:off x="5726098" y="825809"/>
                <a:ext cx="5033638" cy="858953"/>
              </a:xfrm>
              <a:prstGeom prst="rect">
                <a:avLst/>
              </a:prstGeom>
              <a:noFill/>
            </p:spPr>
            <p:txBody>
              <a:bodyPr wrap="square" rtlCol="0">
                <a:spAutoFit/>
              </a:bodyPr>
              <a:lstStyle/>
              <a:p>
                <a:pPr algn="ctr"/>
                <a:r>
                  <a:rPr lang="en-US" sz="4000" dirty="0"/>
                  <a:t>Mode = </a:t>
                </a:r>
                <a:r>
                  <a:rPr lang="en-US" sz="4000" dirty="0">
                    <a:latin typeface="Bahnschrift Light" panose="020B0502040204020203" pitchFamily="34" charset="0"/>
                  </a:rPr>
                  <a:t>l</a:t>
                </a:r>
                <a:r>
                  <a:rPr lang="en-US" sz="4000" dirty="0"/>
                  <a:t> + </a:t>
                </a:r>
                <a14:m>
                  <m:oMath xmlns:m="http://schemas.openxmlformats.org/officeDocument/2006/math">
                    <m:box>
                      <m:boxPr>
                        <m:ctrlPr>
                          <a:rPr lang="en-US" sz="4000" i="1" smtClean="0">
                            <a:latin typeface="Cambria Math" panose="02040503050406030204" pitchFamily="18" charset="0"/>
                          </a:rPr>
                        </m:ctrlPr>
                      </m:boxPr>
                      <m:e>
                        <m:argPr>
                          <m:argSz m:val="-1"/>
                        </m:argPr>
                        <m:f>
                          <m:fPr>
                            <m:ctrlPr>
                              <a:rPr lang="en-US" sz="4000" i="1" smtClean="0">
                                <a:latin typeface="Cambria Math" panose="02040503050406030204" pitchFamily="18" charset="0"/>
                              </a:rPr>
                            </m:ctrlPr>
                          </m:fPr>
                          <m:num>
                            <m:r>
                              <a:rPr lang="en-US" sz="4000" b="0" i="1" smtClean="0">
                                <a:latin typeface="Cambria Math" panose="02040503050406030204" pitchFamily="18" charset="0"/>
                              </a:rPr>
                              <m:t>𝑓</m:t>
                            </m:r>
                            <m:r>
                              <a:rPr lang="en-US" sz="4000" b="0" i="1" smtClean="0">
                                <a:latin typeface="Cambria Math" panose="02040503050406030204" pitchFamily="18" charset="0"/>
                              </a:rPr>
                              <m:t>1</m:t>
                            </m:r>
                          </m:num>
                          <m:den>
                            <m:r>
                              <a:rPr lang="en-US" sz="4000" b="0" i="1" smtClean="0">
                                <a:latin typeface="Cambria Math" panose="02040503050406030204" pitchFamily="18" charset="0"/>
                              </a:rPr>
                              <m:t>𝑓</m:t>
                            </m:r>
                            <m:r>
                              <a:rPr lang="en-US" sz="4000" b="0" i="1" smtClean="0">
                                <a:latin typeface="Cambria Math" panose="02040503050406030204" pitchFamily="18" charset="0"/>
                              </a:rPr>
                              <m:t>1+</m:t>
                            </m:r>
                            <m:r>
                              <a:rPr lang="en-US" sz="4000" b="0" i="1" smtClean="0">
                                <a:latin typeface="Cambria Math" panose="02040503050406030204" pitchFamily="18" charset="0"/>
                              </a:rPr>
                              <m:t>𝑓</m:t>
                            </m:r>
                            <m:r>
                              <a:rPr lang="en-US" sz="4000" b="0" i="1" smtClean="0">
                                <a:latin typeface="Cambria Math" panose="02040503050406030204" pitchFamily="18" charset="0"/>
                              </a:rPr>
                              <m:t>2</m:t>
                            </m:r>
                          </m:den>
                        </m:f>
                        <m:r>
                          <a:rPr lang="en-US" sz="4000" b="0" i="1" smtClean="0">
                            <a:latin typeface="Cambria Math" panose="02040503050406030204" pitchFamily="18" charset="0"/>
                          </a:rPr>
                          <m:t> </m:t>
                        </m:r>
                        <m:r>
                          <a:rPr lang="en-US" sz="4000" i="1" smtClean="0">
                            <a:latin typeface="Cambria Math" panose="02040503050406030204" pitchFamily="18" charset="0"/>
                            <a:ea typeface="Cambria Math" panose="02040503050406030204" pitchFamily="18" charset="0"/>
                          </a:rPr>
                          <m:t>×</m:t>
                        </m:r>
                        <m:r>
                          <a:rPr lang="en-US" sz="4000" b="0" i="1" smtClean="0">
                            <a:latin typeface="Cambria Math" panose="02040503050406030204" pitchFamily="18" charset="0"/>
                            <a:ea typeface="Cambria Math" panose="02040503050406030204" pitchFamily="18" charset="0"/>
                          </a:rPr>
                          <m:t> </m:t>
                        </m:r>
                        <m:r>
                          <a:rPr lang="en-US" sz="4000" b="0" i="1" smtClean="0">
                            <a:latin typeface="Cambria Math" panose="02040503050406030204" pitchFamily="18" charset="0"/>
                            <a:ea typeface="Cambria Math" panose="02040503050406030204" pitchFamily="18" charset="0"/>
                          </a:rPr>
                          <m:t>h</m:t>
                        </m:r>
                      </m:e>
                    </m:box>
                  </m:oMath>
                </a14:m>
                <a:endParaRPr lang="en-US" sz="4000" dirty="0"/>
              </a:p>
            </p:txBody>
          </p:sp>
        </mc:Choice>
        <mc:Fallback xmlns="">
          <p:sp>
            <p:nvSpPr>
              <p:cNvPr id="5" name="TextBox 4">
                <a:extLst>
                  <a:ext uri="{FF2B5EF4-FFF2-40B4-BE49-F238E27FC236}">
                    <a16:creationId xmlns:a16="http://schemas.microsoft.com/office/drawing/2014/main" id="{13B95C17-674E-AEB8-D967-67C8A50E69CD}"/>
                  </a:ext>
                </a:extLst>
              </p:cNvPr>
              <p:cNvSpPr txBox="1">
                <a:spLocks noRot="1" noChangeAspect="1" noMove="1" noResize="1" noEditPoints="1" noAdjustHandles="1" noChangeArrowheads="1" noChangeShapeType="1" noTextEdit="1"/>
              </p:cNvSpPr>
              <p:nvPr/>
            </p:nvSpPr>
            <p:spPr>
              <a:xfrm>
                <a:off x="5726098" y="825809"/>
                <a:ext cx="5033638" cy="858953"/>
              </a:xfrm>
              <a:prstGeom prst="rect">
                <a:avLst/>
              </a:prstGeom>
              <a:blipFill>
                <a:blip r:embed="rId2"/>
                <a:stretch>
                  <a:fillRect l="-242" t="-12766" b="-12766"/>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32DD8676-44D0-FDEA-EF1A-361FA8E85530}"/>
              </a:ext>
            </a:extLst>
          </p:cNvPr>
          <p:cNvSpPr txBox="1"/>
          <p:nvPr/>
        </p:nvSpPr>
        <p:spPr>
          <a:xfrm>
            <a:off x="1073151" y="3029052"/>
            <a:ext cx="2771913" cy="369332"/>
          </a:xfrm>
          <a:prstGeom prst="rect">
            <a:avLst/>
          </a:prstGeom>
          <a:noFill/>
        </p:spPr>
        <p:txBody>
          <a:bodyPr wrap="none" rtlCol="0">
            <a:spAutoFit/>
          </a:bodyPr>
          <a:lstStyle/>
          <a:p>
            <a:r>
              <a:rPr lang="en-US" dirty="0"/>
              <a:t>Mode class is ( 50 – 52 )</a:t>
            </a:r>
          </a:p>
        </p:txBody>
      </p:sp>
      <p:sp>
        <p:nvSpPr>
          <p:cNvPr id="7" name="TextBox 6">
            <a:extLst>
              <a:ext uri="{FF2B5EF4-FFF2-40B4-BE49-F238E27FC236}">
                <a16:creationId xmlns:a16="http://schemas.microsoft.com/office/drawing/2014/main" id="{E69E0389-775E-36A9-BC86-432E06B7C013}"/>
              </a:ext>
            </a:extLst>
          </p:cNvPr>
          <p:cNvSpPr txBox="1"/>
          <p:nvPr/>
        </p:nvSpPr>
        <p:spPr>
          <a:xfrm>
            <a:off x="8099394" y="3029052"/>
            <a:ext cx="2771913" cy="369332"/>
          </a:xfrm>
          <a:prstGeom prst="rect">
            <a:avLst/>
          </a:prstGeom>
          <a:noFill/>
        </p:spPr>
        <p:txBody>
          <a:bodyPr wrap="none" rtlCol="0">
            <a:spAutoFit/>
          </a:bodyPr>
          <a:lstStyle/>
          <a:p>
            <a:r>
              <a:rPr lang="en-US" dirty="0"/>
              <a:t>Mode class is ( 26 – 30 )</a:t>
            </a:r>
          </a:p>
        </p:txBody>
      </p:sp>
      <p:sp>
        <p:nvSpPr>
          <p:cNvPr id="8" name="TextBox 7">
            <a:extLst>
              <a:ext uri="{FF2B5EF4-FFF2-40B4-BE49-F238E27FC236}">
                <a16:creationId xmlns:a16="http://schemas.microsoft.com/office/drawing/2014/main" id="{8A2DF111-CFC2-34A4-5695-25A9358A9A24}"/>
              </a:ext>
            </a:extLst>
          </p:cNvPr>
          <p:cNvSpPr txBox="1"/>
          <p:nvPr/>
        </p:nvSpPr>
        <p:spPr>
          <a:xfrm>
            <a:off x="1073151" y="3799643"/>
            <a:ext cx="716863" cy="1714380"/>
          </a:xfrm>
          <a:prstGeom prst="rect">
            <a:avLst/>
          </a:prstGeom>
          <a:noFill/>
        </p:spPr>
        <p:txBody>
          <a:bodyPr wrap="none" rtlCol="0">
            <a:spAutoFit/>
          </a:bodyPr>
          <a:lstStyle/>
          <a:p>
            <a:pPr>
              <a:lnSpc>
                <a:spcPct val="150000"/>
              </a:lnSpc>
            </a:pPr>
            <a:r>
              <a:rPr lang="en-US" dirty="0">
                <a:latin typeface="Aptos" panose="020B0004020202020204" pitchFamily="34" charset="0"/>
              </a:rPr>
              <a:t>l = 50</a:t>
            </a:r>
          </a:p>
          <a:p>
            <a:pPr>
              <a:lnSpc>
                <a:spcPct val="150000"/>
              </a:lnSpc>
            </a:pPr>
            <a:r>
              <a:rPr lang="en-US" dirty="0">
                <a:latin typeface="Aptos" panose="020B0004020202020204" pitchFamily="34" charset="0"/>
              </a:rPr>
              <a:t>f1 = 1</a:t>
            </a:r>
          </a:p>
          <a:p>
            <a:pPr>
              <a:lnSpc>
                <a:spcPct val="150000"/>
              </a:lnSpc>
            </a:pPr>
            <a:r>
              <a:rPr lang="en-US" dirty="0">
                <a:latin typeface="Aptos" panose="020B0004020202020204" pitchFamily="34" charset="0"/>
              </a:rPr>
              <a:t>f2 = 1</a:t>
            </a:r>
          </a:p>
          <a:p>
            <a:pPr>
              <a:lnSpc>
                <a:spcPct val="150000"/>
              </a:lnSpc>
            </a:pPr>
            <a:r>
              <a:rPr lang="en-US" dirty="0">
                <a:latin typeface="Aptos" panose="020B0004020202020204" pitchFamily="34" charset="0"/>
              </a:rPr>
              <a:t>h = 2</a:t>
            </a:r>
          </a:p>
        </p:txBody>
      </p:sp>
      <p:sp>
        <p:nvSpPr>
          <p:cNvPr id="9" name="TextBox 8">
            <a:extLst>
              <a:ext uri="{FF2B5EF4-FFF2-40B4-BE49-F238E27FC236}">
                <a16:creationId xmlns:a16="http://schemas.microsoft.com/office/drawing/2014/main" id="{FEFCC28C-255C-A9B2-2410-25033E95D79D}"/>
              </a:ext>
            </a:extLst>
          </p:cNvPr>
          <p:cNvSpPr txBox="1"/>
          <p:nvPr/>
        </p:nvSpPr>
        <p:spPr>
          <a:xfrm>
            <a:off x="8242917" y="3799643"/>
            <a:ext cx="716863" cy="1714380"/>
          </a:xfrm>
          <a:prstGeom prst="rect">
            <a:avLst/>
          </a:prstGeom>
          <a:noFill/>
        </p:spPr>
        <p:txBody>
          <a:bodyPr wrap="none" rtlCol="0">
            <a:spAutoFit/>
          </a:bodyPr>
          <a:lstStyle/>
          <a:p>
            <a:pPr>
              <a:lnSpc>
                <a:spcPct val="150000"/>
              </a:lnSpc>
            </a:pPr>
            <a:r>
              <a:rPr lang="en-US" dirty="0">
                <a:latin typeface="Aptos" panose="020B0004020202020204" pitchFamily="34" charset="0"/>
              </a:rPr>
              <a:t>l = 26</a:t>
            </a:r>
          </a:p>
          <a:p>
            <a:pPr>
              <a:lnSpc>
                <a:spcPct val="150000"/>
              </a:lnSpc>
            </a:pPr>
            <a:r>
              <a:rPr lang="en-US" dirty="0">
                <a:latin typeface="Aptos" panose="020B0004020202020204" pitchFamily="34" charset="0"/>
              </a:rPr>
              <a:t>f1 = 2</a:t>
            </a:r>
          </a:p>
          <a:p>
            <a:pPr>
              <a:lnSpc>
                <a:spcPct val="150000"/>
              </a:lnSpc>
            </a:pPr>
            <a:r>
              <a:rPr lang="en-US" dirty="0">
                <a:latin typeface="Aptos" panose="020B0004020202020204" pitchFamily="34" charset="0"/>
              </a:rPr>
              <a:t>f2 = 4</a:t>
            </a:r>
          </a:p>
          <a:p>
            <a:pPr>
              <a:lnSpc>
                <a:spcPct val="150000"/>
              </a:lnSpc>
            </a:pPr>
            <a:r>
              <a:rPr lang="en-US" dirty="0">
                <a:latin typeface="Aptos" panose="020B0004020202020204" pitchFamily="34" charset="0"/>
              </a:rPr>
              <a:t>h = 4</a:t>
            </a:r>
          </a:p>
        </p:txBody>
      </p:sp>
      <p:sp>
        <p:nvSpPr>
          <p:cNvPr id="10" name="TextBox 9">
            <a:extLst>
              <a:ext uri="{FF2B5EF4-FFF2-40B4-BE49-F238E27FC236}">
                <a16:creationId xmlns:a16="http://schemas.microsoft.com/office/drawing/2014/main" id="{82454B10-C13F-66C5-9EEE-FC6B78D79CBB}"/>
              </a:ext>
            </a:extLst>
          </p:cNvPr>
          <p:cNvSpPr txBox="1"/>
          <p:nvPr/>
        </p:nvSpPr>
        <p:spPr>
          <a:xfrm>
            <a:off x="2400438" y="4472167"/>
            <a:ext cx="1444626" cy="369332"/>
          </a:xfrm>
          <a:prstGeom prst="rect">
            <a:avLst/>
          </a:prstGeom>
          <a:noFill/>
        </p:spPr>
        <p:txBody>
          <a:bodyPr wrap="none" rtlCol="0">
            <a:spAutoFit/>
          </a:bodyPr>
          <a:lstStyle/>
          <a:p>
            <a:r>
              <a:rPr lang="en-US" dirty="0"/>
              <a:t>Mode = 51 </a:t>
            </a:r>
          </a:p>
        </p:txBody>
      </p:sp>
      <p:sp>
        <p:nvSpPr>
          <p:cNvPr id="11" name="TextBox 10">
            <a:extLst>
              <a:ext uri="{FF2B5EF4-FFF2-40B4-BE49-F238E27FC236}">
                <a16:creationId xmlns:a16="http://schemas.microsoft.com/office/drawing/2014/main" id="{041862D9-12ED-D15E-3EC2-CE3C863CED13}"/>
              </a:ext>
            </a:extLst>
          </p:cNvPr>
          <p:cNvSpPr txBox="1"/>
          <p:nvPr/>
        </p:nvSpPr>
        <p:spPr>
          <a:xfrm>
            <a:off x="9170200" y="4472167"/>
            <a:ext cx="1701107" cy="369332"/>
          </a:xfrm>
          <a:prstGeom prst="rect">
            <a:avLst/>
          </a:prstGeom>
          <a:noFill/>
        </p:spPr>
        <p:txBody>
          <a:bodyPr wrap="none" rtlCol="0">
            <a:spAutoFit/>
          </a:bodyPr>
          <a:lstStyle/>
          <a:p>
            <a:r>
              <a:rPr lang="en-US" dirty="0"/>
              <a:t>Mode = 27.33</a:t>
            </a:r>
          </a:p>
        </p:txBody>
      </p:sp>
      <p:sp>
        <p:nvSpPr>
          <p:cNvPr id="12" name="Rectangle: Rounded Corners 11">
            <a:extLst>
              <a:ext uri="{FF2B5EF4-FFF2-40B4-BE49-F238E27FC236}">
                <a16:creationId xmlns:a16="http://schemas.microsoft.com/office/drawing/2014/main" id="{BD61244A-A313-A16B-3F07-14E006360378}"/>
              </a:ext>
            </a:extLst>
          </p:cNvPr>
          <p:cNvSpPr/>
          <p:nvPr/>
        </p:nvSpPr>
        <p:spPr>
          <a:xfrm>
            <a:off x="825608" y="2405082"/>
            <a:ext cx="3019456" cy="3170863"/>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DDDC1CA4-9821-0F91-74D2-3A3D702F9AB8}"/>
              </a:ext>
            </a:extLst>
          </p:cNvPr>
          <p:cNvSpPr/>
          <p:nvPr/>
        </p:nvSpPr>
        <p:spPr>
          <a:xfrm>
            <a:off x="7975622" y="2405081"/>
            <a:ext cx="3019456" cy="3170863"/>
          </a:xfrm>
          <a:prstGeom prst="roundRect">
            <a:avLst/>
          </a:prstGeom>
          <a:noFill/>
          <a:ln w="952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en-US"/>
          </a:p>
        </p:txBody>
      </p:sp>
      <p:sp>
        <p:nvSpPr>
          <p:cNvPr id="14" name="Text Placeholder 3">
            <a:extLst>
              <a:ext uri="{FF2B5EF4-FFF2-40B4-BE49-F238E27FC236}">
                <a16:creationId xmlns:a16="http://schemas.microsoft.com/office/drawing/2014/main" id="{90C50E1A-AF69-8C83-2A34-B52CBFAF336B}"/>
              </a:ext>
            </a:extLst>
          </p:cNvPr>
          <p:cNvSpPr txBox="1">
            <a:spLocks/>
          </p:cNvSpPr>
          <p:nvPr/>
        </p:nvSpPr>
        <p:spPr>
          <a:xfrm>
            <a:off x="8242917" y="2294607"/>
            <a:ext cx="3547533" cy="606749"/>
          </a:xfrm>
          <a:prstGeom prst="rect">
            <a:avLst/>
          </a:prstGeom>
          <a:effectLst>
            <a:outerShdw blurRad="50800" dir="14400000">
              <a:srgbClr val="000000">
                <a:alpha val="40000"/>
              </a:srgbClr>
            </a:outerShdw>
          </a:effectLst>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1"/>
              </a:buClr>
              <a:buFont typeface="Wingdings 2" charset="2"/>
              <a:buNone/>
              <a:defRPr sz="140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1200" kern="1200">
                <a:solidFill>
                  <a:schemeClr val="tx1"/>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000" kern="1200">
                <a:solidFill>
                  <a:schemeClr val="tx1"/>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900" kern="1200">
                <a:solidFill>
                  <a:schemeClr val="tx1"/>
                </a:solidFill>
                <a:latin typeface="+mn-lt"/>
                <a:ea typeface="+mn-ea"/>
                <a:cs typeface="+mn-cs"/>
              </a:defRPr>
            </a:lvl9pPr>
          </a:lstStyle>
          <a:p>
            <a:r>
              <a:rPr lang="en-US" dirty="0"/>
              <a:t>Potatoes</a:t>
            </a:r>
          </a:p>
        </p:txBody>
      </p:sp>
      <p:sp>
        <p:nvSpPr>
          <p:cNvPr id="3" name="Slide Number Placeholder 2">
            <a:extLst>
              <a:ext uri="{FF2B5EF4-FFF2-40B4-BE49-F238E27FC236}">
                <a16:creationId xmlns:a16="http://schemas.microsoft.com/office/drawing/2014/main" id="{F035D0EA-0396-3F63-8BF7-564A403234CE}"/>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12828102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EB42F-7C75-EE22-9F5D-23A7100A1E42}"/>
              </a:ext>
            </a:extLst>
          </p:cNvPr>
          <p:cNvSpPr>
            <a:spLocks noGrp="1"/>
          </p:cNvSpPr>
          <p:nvPr>
            <p:ph type="title"/>
          </p:nvPr>
        </p:nvSpPr>
        <p:spPr/>
        <p:txBody>
          <a:bodyPr/>
          <a:lstStyle/>
          <a:p>
            <a:r>
              <a:rPr lang="en-US" dirty="0"/>
              <a:t>Table for Mean deviation and Standard deviation</a:t>
            </a:r>
          </a:p>
        </p:txBody>
      </p:sp>
      <p:pic>
        <p:nvPicPr>
          <p:cNvPr id="4" name="Picture 3">
            <a:extLst>
              <a:ext uri="{FF2B5EF4-FFF2-40B4-BE49-F238E27FC236}">
                <a16:creationId xmlns:a16="http://schemas.microsoft.com/office/drawing/2014/main" id="{D09E6A22-3BE9-0748-12EE-55C8FD5E6168}"/>
              </a:ext>
            </a:extLst>
          </p:cNvPr>
          <p:cNvPicPr>
            <a:picLocks noChangeAspect="1"/>
          </p:cNvPicPr>
          <p:nvPr/>
        </p:nvPicPr>
        <p:blipFill>
          <a:blip r:embed="rId2"/>
          <a:stretch>
            <a:fillRect/>
          </a:stretch>
        </p:blipFill>
        <p:spPr>
          <a:xfrm>
            <a:off x="252412" y="3267075"/>
            <a:ext cx="5343525" cy="2381250"/>
          </a:xfrm>
          <a:prstGeom prst="rect">
            <a:avLst/>
          </a:prstGeom>
        </p:spPr>
      </p:pic>
      <p:pic>
        <p:nvPicPr>
          <p:cNvPr id="6" name="Picture 5">
            <a:extLst>
              <a:ext uri="{FF2B5EF4-FFF2-40B4-BE49-F238E27FC236}">
                <a16:creationId xmlns:a16="http://schemas.microsoft.com/office/drawing/2014/main" id="{725359A1-1361-B075-0349-780D1392EB67}"/>
              </a:ext>
            </a:extLst>
          </p:cNvPr>
          <p:cNvPicPr>
            <a:picLocks noChangeAspect="1"/>
          </p:cNvPicPr>
          <p:nvPr/>
        </p:nvPicPr>
        <p:blipFill>
          <a:blip r:embed="rId3"/>
          <a:stretch>
            <a:fillRect/>
          </a:stretch>
        </p:blipFill>
        <p:spPr>
          <a:xfrm>
            <a:off x="6557963" y="3224212"/>
            <a:ext cx="5381625" cy="2466975"/>
          </a:xfrm>
          <a:prstGeom prst="rect">
            <a:avLst/>
          </a:prstGeom>
        </p:spPr>
      </p:pic>
      <p:sp>
        <p:nvSpPr>
          <p:cNvPr id="7" name="TextBox 6">
            <a:extLst>
              <a:ext uri="{FF2B5EF4-FFF2-40B4-BE49-F238E27FC236}">
                <a16:creationId xmlns:a16="http://schemas.microsoft.com/office/drawing/2014/main" id="{4961E033-EE0D-916D-9567-40CAA57F8BC7}"/>
              </a:ext>
            </a:extLst>
          </p:cNvPr>
          <p:cNvSpPr txBox="1"/>
          <p:nvPr/>
        </p:nvSpPr>
        <p:spPr>
          <a:xfrm>
            <a:off x="1314450" y="2809875"/>
            <a:ext cx="864339" cy="369332"/>
          </a:xfrm>
          <a:prstGeom prst="rect">
            <a:avLst/>
          </a:prstGeom>
          <a:noFill/>
        </p:spPr>
        <p:txBody>
          <a:bodyPr wrap="none" rtlCol="0">
            <a:spAutoFit/>
          </a:bodyPr>
          <a:lstStyle/>
          <a:p>
            <a:r>
              <a:rPr lang="en-US" dirty="0"/>
              <a:t>Onion</a:t>
            </a:r>
          </a:p>
        </p:txBody>
      </p:sp>
      <p:sp>
        <p:nvSpPr>
          <p:cNvPr id="8" name="TextBox 7">
            <a:extLst>
              <a:ext uri="{FF2B5EF4-FFF2-40B4-BE49-F238E27FC236}">
                <a16:creationId xmlns:a16="http://schemas.microsoft.com/office/drawing/2014/main" id="{A2EC5B97-53BA-4B6C-8786-B019F35AD4E8}"/>
              </a:ext>
            </a:extLst>
          </p:cNvPr>
          <p:cNvSpPr txBox="1"/>
          <p:nvPr/>
        </p:nvSpPr>
        <p:spPr>
          <a:xfrm>
            <a:off x="8143875" y="2828925"/>
            <a:ext cx="936475" cy="369332"/>
          </a:xfrm>
          <a:prstGeom prst="rect">
            <a:avLst/>
          </a:prstGeom>
          <a:noFill/>
        </p:spPr>
        <p:txBody>
          <a:bodyPr wrap="none" rtlCol="0">
            <a:spAutoFit/>
          </a:bodyPr>
          <a:lstStyle/>
          <a:p>
            <a:r>
              <a:rPr lang="en-US" dirty="0"/>
              <a:t>Potato</a:t>
            </a:r>
          </a:p>
        </p:txBody>
      </p:sp>
      <p:sp>
        <p:nvSpPr>
          <p:cNvPr id="3" name="Slide Number Placeholder 2">
            <a:extLst>
              <a:ext uri="{FF2B5EF4-FFF2-40B4-BE49-F238E27FC236}">
                <a16:creationId xmlns:a16="http://schemas.microsoft.com/office/drawing/2014/main" id="{B5D55BC7-7D6F-90BA-0B3A-355A320DCBE2}"/>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3732797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8B753-E4CF-5705-8FA0-F302DC1C89D8}"/>
              </a:ext>
            </a:extLst>
          </p:cNvPr>
          <p:cNvSpPr>
            <a:spLocks noGrp="1"/>
          </p:cNvSpPr>
          <p:nvPr>
            <p:ph type="title"/>
          </p:nvPr>
        </p:nvSpPr>
        <p:spPr/>
        <p:txBody>
          <a:bodyPr/>
          <a:lstStyle/>
          <a:p>
            <a:r>
              <a:rPr lang="en-US" sz="8800" dirty="0"/>
              <a:t>Standard Deviation</a:t>
            </a:r>
          </a:p>
        </p:txBody>
      </p:sp>
      <p:sp>
        <p:nvSpPr>
          <p:cNvPr id="3" name="Text Placeholder 2">
            <a:extLst>
              <a:ext uri="{FF2B5EF4-FFF2-40B4-BE49-F238E27FC236}">
                <a16:creationId xmlns:a16="http://schemas.microsoft.com/office/drawing/2014/main" id="{B490C4D9-B699-5997-F4DA-4D9157BBD212}"/>
              </a:ext>
            </a:extLst>
          </p:cNvPr>
          <p:cNvSpPr>
            <a:spLocks noGrp="1"/>
          </p:cNvSpPr>
          <p:nvPr>
            <p:ph type="body" idx="1"/>
          </p:nvPr>
        </p:nvSpPr>
        <p:spPr>
          <a:xfrm>
            <a:off x="853190" y="4906257"/>
            <a:ext cx="4680835" cy="713241"/>
          </a:xfrm>
        </p:spPr>
        <p:txBody>
          <a:bodyPr/>
          <a:lstStyle/>
          <a:p>
            <a:r>
              <a:rPr lang="en-US" dirty="0"/>
              <a:t>Onions Standard Deviation = 2.53</a:t>
            </a:r>
          </a:p>
        </p:txBody>
      </p:sp>
      <p:sp>
        <p:nvSpPr>
          <p:cNvPr id="4" name="Text Placeholder 3">
            <a:extLst>
              <a:ext uri="{FF2B5EF4-FFF2-40B4-BE49-F238E27FC236}">
                <a16:creationId xmlns:a16="http://schemas.microsoft.com/office/drawing/2014/main" id="{40AF7C0D-D946-6B4C-34EF-5157B26166DA}"/>
              </a:ext>
            </a:extLst>
          </p:cNvPr>
          <p:cNvSpPr>
            <a:spLocks noGrp="1"/>
          </p:cNvSpPr>
          <p:nvPr>
            <p:ph type="body" sz="quarter" idx="16"/>
          </p:nvPr>
        </p:nvSpPr>
        <p:spPr>
          <a:xfrm>
            <a:off x="850985" y="5507620"/>
            <a:ext cx="4175459" cy="671144"/>
          </a:xfrm>
        </p:spPr>
        <p:txBody>
          <a:bodyPr/>
          <a:lstStyle/>
          <a:p>
            <a:r>
              <a:rPr lang="en-US" dirty="0"/>
              <a:t>Potatoes Standard Deviation = 5.38</a:t>
            </a:r>
          </a:p>
        </p:txBody>
      </p:sp>
      <p:pic>
        <p:nvPicPr>
          <p:cNvPr id="6" name="Picture 5">
            <a:extLst>
              <a:ext uri="{FF2B5EF4-FFF2-40B4-BE49-F238E27FC236}">
                <a16:creationId xmlns:a16="http://schemas.microsoft.com/office/drawing/2014/main" id="{31E51A69-938F-478C-E99B-8C7F32DDCB22}"/>
              </a:ext>
            </a:extLst>
          </p:cNvPr>
          <p:cNvPicPr>
            <a:picLocks noChangeAspect="1"/>
          </p:cNvPicPr>
          <p:nvPr/>
        </p:nvPicPr>
        <p:blipFill>
          <a:blip r:embed="rId2"/>
          <a:stretch>
            <a:fillRect/>
          </a:stretch>
        </p:blipFill>
        <p:spPr>
          <a:xfrm>
            <a:off x="7417479" y="2376238"/>
            <a:ext cx="4124325" cy="14859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8C763FCB-C5F6-AF6C-F367-35CBC85F81DF}"/>
              </a:ext>
            </a:extLst>
          </p:cNvPr>
          <p:cNvSpPr txBox="1"/>
          <p:nvPr/>
        </p:nvSpPr>
        <p:spPr>
          <a:xfrm>
            <a:off x="7539847" y="1466850"/>
            <a:ext cx="3879588" cy="769441"/>
          </a:xfrm>
          <a:prstGeom prst="rect">
            <a:avLst/>
          </a:prstGeom>
          <a:noFill/>
        </p:spPr>
        <p:txBody>
          <a:bodyPr wrap="none" rtlCol="0">
            <a:spAutoFit/>
          </a:bodyPr>
          <a:lstStyle/>
          <a:p>
            <a:r>
              <a:rPr lang="en-US" sz="4400" dirty="0"/>
              <a:t>The Equation:</a:t>
            </a:r>
          </a:p>
        </p:txBody>
      </p:sp>
      <p:sp>
        <p:nvSpPr>
          <p:cNvPr id="5" name="Slide Number Placeholder 4">
            <a:extLst>
              <a:ext uri="{FF2B5EF4-FFF2-40B4-BE49-F238E27FC236}">
                <a16:creationId xmlns:a16="http://schemas.microsoft.com/office/drawing/2014/main" id="{3E09FC89-1168-19EA-45E5-9D59CD657D26}"/>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12433247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26486-12F3-5960-9048-CEA68C8150E7}"/>
              </a:ext>
            </a:extLst>
          </p:cNvPr>
          <p:cNvSpPr>
            <a:spLocks noGrp="1"/>
          </p:cNvSpPr>
          <p:nvPr>
            <p:ph type="title"/>
          </p:nvPr>
        </p:nvSpPr>
        <p:spPr/>
        <p:txBody>
          <a:bodyPr/>
          <a:lstStyle/>
          <a:p>
            <a:r>
              <a:rPr lang="en-US" sz="8800" dirty="0"/>
              <a:t>Mean Deviation</a:t>
            </a:r>
          </a:p>
        </p:txBody>
      </p:sp>
      <p:sp>
        <p:nvSpPr>
          <p:cNvPr id="3" name="Text Placeholder 2">
            <a:extLst>
              <a:ext uri="{FF2B5EF4-FFF2-40B4-BE49-F238E27FC236}">
                <a16:creationId xmlns:a16="http://schemas.microsoft.com/office/drawing/2014/main" id="{FF143730-E19F-0DC1-4B5C-6C87B464F31A}"/>
              </a:ext>
            </a:extLst>
          </p:cNvPr>
          <p:cNvSpPr>
            <a:spLocks noGrp="1"/>
          </p:cNvSpPr>
          <p:nvPr>
            <p:ph type="body" idx="1"/>
          </p:nvPr>
        </p:nvSpPr>
        <p:spPr>
          <a:xfrm>
            <a:off x="853189" y="4739693"/>
            <a:ext cx="5891636" cy="713241"/>
          </a:xfrm>
        </p:spPr>
        <p:txBody>
          <a:bodyPr/>
          <a:lstStyle/>
          <a:p>
            <a:r>
              <a:rPr lang="en-US" dirty="0"/>
              <a:t>Onions Mean Deviation = 0</a:t>
            </a:r>
          </a:p>
        </p:txBody>
      </p:sp>
      <p:sp>
        <p:nvSpPr>
          <p:cNvPr id="4" name="Text Placeholder 3">
            <a:extLst>
              <a:ext uri="{FF2B5EF4-FFF2-40B4-BE49-F238E27FC236}">
                <a16:creationId xmlns:a16="http://schemas.microsoft.com/office/drawing/2014/main" id="{B8149491-6764-01FB-1F6E-3BBFD0EF2B99}"/>
              </a:ext>
            </a:extLst>
          </p:cNvPr>
          <p:cNvSpPr>
            <a:spLocks noGrp="1"/>
          </p:cNvSpPr>
          <p:nvPr>
            <p:ph type="body" sz="quarter" idx="16"/>
          </p:nvPr>
        </p:nvSpPr>
        <p:spPr>
          <a:xfrm>
            <a:off x="850985" y="5472482"/>
            <a:ext cx="5978440" cy="747344"/>
          </a:xfrm>
        </p:spPr>
        <p:txBody>
          <a:bodyPr/>
          <a:lstStyle/>
          <a:p>
            <a:r>
              <a:rPr lang="en-US" dirty="0"/>
              <a:t>Potatoes Mean Deviation = 0</a:t>
            </a:r>
          </a:p>
        </p:txBody>
      </p:sp>
      <p:pic>
        <p:nvPicPr>
          <p:cNvPr id="6" name="Picture 5">
            <a:extLst>
              <a:ext uri="{FF2B5EF4-FFF2-40B4-BE49-F238E27FC236}">
                <a16:creationId xmlns:a16="http://schemas.microsoft.com/office/drawing/2014/main" id="{EA54B554-7E8A-8FA6-B69E-1FB8DA458513}"/>
              </a:ext>
            </a:extLst>
          </p:cNvPr>
          <p:cNvPicPr>
            <a:picLocks noChangeAspect="1"/>
          </p:cNvPicPr>
          <p:nvPr/>
        </p:nvPicPr>
        <p:blipFill>
          <a:blip r:embed="rId2"/>
          <a:stretch>
            <a:fillRect/>
          </a:stretch>
        </p:blipFill>
        <p:spPr>
          <a:xfrm>
            <a:off x="7354425" y="2412601"/>
            <a:ext cx="4615315" cy="147181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7" name="TextBox 6">
            <a:extLst>
              <a:ext uri="{FF2B5EF4-FFF2-40B4-BE49-F238E27FC236}">
                <a16:creationId xmlns:a16="http://schemas.microsoft.com/office/drawing/2014/main" id="{4153D859-DA37-0B1C-8528-820D0590E941}"/>
              </a:ext>
            </a:extLst>
          </p:cNvPr>
          <p:cNvSpPr txBox="1"/>
          <p:nvPr/>
        </p:nvSpPr>
        <p:spPr>
          <a:xfrm>
            <a:off x="7354424" y="1543050"/>
            <a:ext cx="4615315" cy="769441"/>
          </a:xfrm>
          <a:prstGeom prst="rect">
            <a:avLst/>
          </a:prstGeom>
          <a:noFill/>
        </p:spPr>
        <p:txBody>
          <a:bodyPr wrap="square" rtlCol="0">
            <a:spAutoFit/>
          </a:bodyPr>
          <a:lstStyle/>
          <a:p>
            <a:pPr algn="ctr"/>
            <a:r>
              <a:rPr lang="en-US" sz="4400" dirty="0"/>
              <a:t>The Equation:</a:t>
            </a:r>
          </a:p>
        </p:txBody>
      </p:sp>
      <p:sp>
        <p:nvSpPr>
          <p:cNvPr id="5" name="Slide Number Placeholder 4">
            <a:extLst>
              <a:ext uri="{FF2B5EF4-FFF2-40B4-BE49-F238E27FC236}">
                <a16:creationId xmlns:a16="http://schemas.microsoft.com/office/drawing/2014/main" id="{FAD09D5F-482F-1213-9ACA-BE3824CB1C20}"/>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3423696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FADD5-5685-17C6-F8E6-6CEEA029DE5F}"/>
              </a:ext>
            </a:extLst>
          </p:cNvPr>
          <p:cNvSpPr>
            <a:spLocks noGrp="1"/>
          </p:cNvSpPr>
          <p:nvPr>
            <p:ph type="title"/>
          </p:nvPr>
        </p:nvSpPr>
        <p:spPr/>
        <p:txBody>
          <a:bodyPr/>
          <a:lstStyle/>
          <a:p>
            <a:r>
              <a:rPr lang="en-US" dirty="0"/>
              <a:t>Which product has more variability of prices and why?</a:t>
            </a:r>
          </a:p>
        </p:txBody>
      </p:sp>
      <p:sp>
        <p:nvSpPr>
          <p:cNvPr id="3" name="TextBox 2">
            <a:extLst>
              <a:ext uri="{FF2B5EF4-FFF2-40B4-BE49-F238E27FC236}">
                <a16:creationId xmlns:a16="http://schemas.microsoft.com/office/drawing/2014/main" id="{1B1F3AFD-E468-40BD-7D15-3C19E1A59F73}"/>
              </a:ext>
            </a:extLst>
          </p:cNvPr>
          <p:cNvSpPr txBox="1"/>
          <p:nvPr/>
        </p:nvSpPr>
        <p:spPr>
          <a:xfrm>
            <a:off x="426129" y="2272683"/>
            <a:ext cx="4745210" cy="369332"/>
          </a:xfrm>
          <a:prstGeom prst="rect">
            <a:avLst/>
          </a:prstGeom>
          <a:noFill/>
        </p:spPr>
        <p:txBody>
          <a:bodyPr wrap="none" rtlCol="0">
            <a:spAutoFit/>
          </a:bodyPr>
          <a:lstStyle/>
          <a:p>
            <a:r>
              <a:rPr lang="en-US" dirty="0"/>
              <a:t>We can see from the column chart that, </a:t>
            </a:r>
          </a:p>
        </p:txBody>
      </p:sp>
      <p:sp>
        <p:nvSpPr>
          <p:cNvPr id="5" name="Rectangle 1">
            <a:extLst>
              <a:ext uri="{FF2B5EF4-FFF2-40B4-BE49-F238E27FC236}">
                <a16:creationId xmlns:a16="http://schemas.microsoft.com/office/drawing/2014/main" id="{59632383-8B90-EAFF-9A0B-4CE181D075CE}"/>
              </a:ext>
            </a:extLst>
          </p:cNvPr>
          <p:cNvSpPr>
            <a:spLocks noChangeArrowheads="1"/>
          </p:cNvSpPr>
          <p:nvPr/>
        </p:nvSpPr>
        <p:spPr bwMode="auto">
          <a:xfrm>
            <a:off x="426129" y="2642015"/>
            <a:ext cx="9650994" cy="3780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Potato</a:t>
            </a:r>
            <a:r>
              <a:rPr kumimoji="0" lang="en-US" altLang="en-US" sz="1800" b="0" i="0" u="none" strike="noStrike" cap="none" normalizeH="0" baseline="0" dirty="0">
                <a:ln>
                  <a:noFill/>
                </a:ln>
                <a:solidFill>
                  <a:schemeClr val="tx1"/>
                </a:solidFill>
                <a:effectLst/>
                <a:latin typeface="Arial" panose="020B0604020202020204" pitchFamily="34" charset="0"/>
              </a:rPr>
              <a:t> has more price variability compared to onion.</a:t>
            </a:r>
          </a:p>
          <a:p>
            <a:pPr marL="0" marR="0" lvl="0" indent="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Calculated Variability:</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Onion: </a:t>
            </a:r>
            <a:r>
              <a:rPr kumimoji="0" lang="en-US" altLang="en-US" sz="1800" b="1" i="0" u="none" strike="noStrike" cap="none" normalizeH="0" baseline="0" dirty="0">
                <a:ln>
                  <a:noFill/>
                </a:ln>
                <a:solidFill>
                  <a:schemeClr val="tx1"/>
                </a:solidFill>
                <a:effectLst/>
                <a:latin typeface="Arial" panose="020B0604020202020204" pitchFamily="34" charset="0"/>
              </a:rPr>
              <a:t>6.4009</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Potato: </a:t>
            </a:r>
            <a:r>
              <a:rPr kumimoji="0" lang="en-US" altLang="en-US" sz="1800" b="1" i="0" u="none" strike="noStrike" cap="none" normalizeH="0" baseline="0" dirty="0">
                <a:ln>
                  <a:noFill/>
                </a:ln>
                <a:solidFill>
                  <a:schemeClr val="tx1"/>
                </a:solidFill>
                <a:effectLst/>
                <a:latin typeface="Arial" panose="020B0604020202020204" pitchFamily="34" charset="0"/>
              </a:rPr>
              <a:t>28.9444</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Reason:</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The higher standard deviation and mean deviation of potato prices indicate greater fluctuations over the 10-week period. This suggests that external factors such as supply, demand, or seasonal effects may have caused more instability in the price of potatoes compared to onions.</a:t>
            </a:r>
          </a:p>
        </p:txBody>
      </p:sp>
      <p:sp>
        <p:nvSpPr>
          <p:cNvPr id="6" name="Slide Number Placeholder 5">
            <a:extLst>
              <a:ext uri="{FF2B5EF4-FFF2-40B4-BE49-F238E27FC236}">
                <a16:creationId xmlns:a16="http://schemas.microsoft.com/office/drawing/2014/main" id="{F600F008-8C2C-DB50-79CA-D44EDF29625E}"/>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268740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1098B-5492-6E40-A99F-88608D7E1CB4}"/>
              </a:ext>
            </a:extLst>
          </p:cNvPr>
          <p:cNvSpPr>
            <a:spLocks noGrp="1"/>
          </p:cNvSpPr>
          <p:nvPr>
            <p:ph type="title"/>
          </p:nvPr>
        </p:nvSpPr>
        <p:spPr/>
        <p:txBody>
          <a:bodyPr/>
          <a:lstStyle/>
          <a:p>
            <a:r>
              <a:rPr lang="en-US" sz="6000" dirty="0"/>
              <a:t>INFOGRAPHICS</a:t>
            </a:r>
          </a:p>
        </p:txBody>
      </p:sp>
      <p:sp>
        <p:nvSpPr>
          <p:cNvPr id="5" name="Slide Number Placeholder 4">
            <a:extLst>
              <a:ext uri="{FF2B5EF4-FFF2-40B4-BE49-F238E27FC236}">
                <a16:creationId xmlns:a16="http://schemas.microsoft.com/office/drawing/2014/main" id="{6A185E2F-3EF6-592A-A2F3-DA54ADD89234}"/>
              </a:ext>
            </a:extLst>
          </p:cNvPr>
          <p:cNvSpPr>
            <a:spLocks noGrp="1"/>
          </p:cNvSpPr>
          <p:nvPr>
            <p:ph type="sldNum" sz="quarter" idx="12"/>
          </p:nvPr>
        </p:nvSpPr>
        <p:spPr/>
        <p:txBody>
          <a:bodyPr/>
          <a:lstStyle/>
          <a:p>
            <a:fld id="{D57F1E4F-1CFF-5643-939E-217C01CDF565}" type="slidenum">
              <a:rPr lang="en-US" smtClean="0"/>
              <a:pPr/>
              <a:t>18</a:t>
            </a:fld>
            <a:endParaRPr lang="en-US" dirty="0"/>
          </a:p>
        </p:txBody>
      </p:sp>
      <p:pic>
        <p:nvPicPr>
          <p:cNvPr id="4098" name="Picture 2" descr="Stonks | Surreal Memes Wiki | Fandom">
            <a:extLst>
              <a:ext uri="{FF2B5EF4-FFF2-40B4-BE49-F238E27FC236}">
                <a16:creationId xmlns:a16="http://schemas.microsoft.com/office/drawing/2014/main" id="{0589206F-5350-96DC-FF83-BAD06380B7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53783" y="1180545"/>
            <a:ext cx="4748313" cy="356123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A145545-98C4-847E-DD87-CD215039C2BA}"/>
              </a:ext>
            </a:extLst>
          </p:cNvPr>
          <p:cNvSpPr txBox="1"/>
          <p:nvPr/>
        </p:nvSpPr>
        <p:spPr>
          <a:xfrm>
            <a:off x="10080702" y="2668774"/>
            <a:ext cx="1348446" cy="584775"/>
          </a:xfrm>
          <a:prstGeom prst="rect">
            <a:avLst/>
          </a:prstGeom>
          <a:noFill/>
        </p:spPr>
        <p:txBody>
          <a:bodyPr wrap="none" rtlCol="0">
            <a:spAutoFit/>
          </a:bodyPr>
          <a:lstStyle/>
          <a:p>
            <a:pPr algn="ctr"/>
            <a:r>
              <a:rPr lang="en-US" sz="3200" dirty="0">
                <a:latin typeface="Arial Black" panose="020B0A04020102020204" pitchFamily="34" charset="0"/>
              </a:rPr>
              <a:t>Price</a:t>
            </a:r>
          </a:p>
        </p:txBody>
      </p:sp>
    </p:spTree>
    <p:extLst>
      <p:ext uri="{BB962C8B-B14F-4D97-AF65-F5344CB8AC3E}">
        <p14:creationId xmlns:p14="http://schemas.microsoft.com/office/powerpoint/2010/main" val="24183392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38478-B409-1A80-5B81-31A4D0364FFB}"/>
              </a:ext>
            </a:extLst>
          </p:cNvPr>
          <p:cNvSpPr>
            <a:spLocks noGrp="1"/>
          </p:cNvSpPr>
          <p:nvPr>
            <p:ph type="title"/>
          </p:nvPr>
        </p:nvSpPr>
        <p:spPr/>
        <p:txBody>
          <a:bodyPr/>
          <a:lstStyle/>
          <a:p>
            <a:r>
              <a:rPr lang="en-US" dirty="0"/>
              <a:t>Comparison of the Mean, Median and Mode of the prices</a:t>
            </a:r>
          </a:p>
        </p:txBody>
      </p:sp>
      <p:graphicFrame>
        <p:nvGraphicFramePr>
          <p:cNvPr id="5" name="Chart 4">
            <a:extLst>
              <a:ext uri="{FF2B5EF4-FFF2-40B4-BE49-F238E27FC236}">
                <a16:creationId xmlns:a16="http://schemas.microsoft.com/office/drawing/2014/main" id="{36EED14C-7116-667B-030B-FA9E59DE0DFA}"/>
              </a:ext>
            </a:extLst>
          </p:cNvPr>
          <p:cNvGraphicFramePr/>
          <p:nvPr>
            <p:extLst>
              <p:ext uri="{D42A27DB-BD31-4B8C-83A1-F6EECF244321}">
                <p14:modId xmlns:p14="http://schemas.microsoft.com/office/powerpoint/2010/main" val="175874690"/>
              </p:ext>
            </p:extLst>
          </p:nvPr>
        </p:nvGraphicFramePr>
        <p:xfrm>
          <a:off x="1864310" y="2143125"/>
          <a:ext cx="8603665" cy="4562476"/>
        </p:xfrm>
        <a:graphic>
          <a:graphicData uri="http://schemas.openxmlformats.org/drawingml/2006/chart">
            <c:chart xmlns:c="http://schemas.openxmlformats.org/drawingml/2006/chart" xmlns:r="http://schemas.openxmlformats.org/officeDocument/2006/relationships" r:id="rId2"/>
          </a:graphicData>
        </a:graphic>
      </p:graphicFrame>
      <p:sp>
        <p:nvSpPr>
          <p:cNvPr id="3" name="Slide Number Placeholder 2">
            <a:extLst>
              <a:ext uri="{FF2B5EF4-FFF2-40B4-BE49-F238E27FC236}">
                <a16:creationId xmlns:a16="http://schemas.microsoft.com/office/drawing/2014/main" id="{E3D8E5DD-B179-3F8A-55F9-10819C214427}"/>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2881584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46B54-25CC-F448-9800-6D0CF5AAB13D}"/>
              </a:ext>
            </a:extLst>
          </p:cNvPr>
          <p:cNvSpPr>
            <a:spLocks noGrp="1"/>
          </p:cNvSpPr>
          <p:nvPr>
            <p:ph type="title"/>
          </p:nvPr>
        </p:nvSpPr>
        <p:spPr/>
        <p:txBody>
          <a:bodyPr/>
          <a:lstStyle/>
          <a:p>
            <a:r>
              <a:rPr lang="en-US" sz="5400" dirty="0"/>
              <a:t>OUR TEAM</a:t>
            </a:r>
          </a:p>
        </p:txBody>
      </p:sp>
      <p:graphicFrame>
        <p:nvGraphicFramePr>
          <p:cNvPr id="8" name="Content Placeholder 7">
            <a:extLst>
              <a:ext uri="{FF2B5EF4-FFF2-40B4-BE49-F238E27FC236}">
                <a16:creationId xmlns:a16="http://schemas.microsoft.com/office/drawing/2014/main" id="{96924BA6-683C-1572-A82C-0105E619377F}"/>
              </a:ext>
            </a:extLst>
          </p:cNvPr>
          <p:cNvGraphicFramePr>
            <a:graphicFrameLocks noGrp="1"/>
          </p:cNvGraphicFramePr>
          <p:nvPr>
            <p:ph idx="1"/>
            <p:extLst>
              <p:ext uri="{D42A27DB-BD31-4B8C-83A1-F6EECF244321}">
                <p14:modId xmlns:p14="http://schemas.microsoft.com/office/powerpoint/2010/main" val="3897142403"/>
              </p:ext>
            </p:extLst>
          </p:nvPr>
        </p:nvGraphicFramePr>
        <p:xfrm>
          <a:off x="4867275" y="1369365"/>
          <a:ext cx="6251574" cy="4759338"/>
        </p:xfrm>
        <a:graphic>
          <a:graphicData uri="http://schemas.openxmlformats.org/drawingml/2006/table">
            <a:tbl>
              <a:tblPr firstRow="1" bandRow="1">
                <a:tableStyleId>{5C22544A-7EE6-4342-B048-85BDC9FD1C3A}</a:tableStyleId>
              </a:tblPr>
              <a:tblGrid>
                <a:gridCol w="3125787">
                  <a:extLst>
                    <a:ext uri="{9D8B030D-6E8A-4147-A177-3AD203B41FA5}">
                      <a16:colId xmlns:a16="http://schemas.microsoft.com/office/drawing/2014/main" val="1353019219"/>
                    </a:ext>
                  </a:extLst>
                </a:gridCol>
                <a:gridCol w="3125787">
                  <a:extLst>
                    <a:ext uri="{9D8B030D-6E8A-4147-A177-3AD203B41FA5}">
                      <a16:colId xmlns:a16="http://schemas.microsoft.com/office/drawing/2014/main" val="4138463627"/>
                    </a:ext>
                  </a:extLst>
                </a:gridCol>
              </a:tblGrid>
              <a:tr h="793223">
                <a:tc>
                  <a:txBody>
                    <a:bodyPr/>
                    <a:lstStyle/>
                    <a:p>
                      <a:pPr algn="ctr"/>
                      <a:r>
                        <a:rPr lang="en-US" dirty="0"/>
                        <a:t>NAME</a:t>
                      </a:r>
                    </a:p>
                  </a:txBody>
                  <a:tcPr anchor="ctr"/>
                </a:tc>
                <a:tc>
                  <a:txBody>
                    <a:bodyPr/>
                    <a:lstStyle/>
                    <a:p>
                      <a:pPr algn="ctr"/>
                      <a:r>
                        <a:rPr lang="en-US" dirty="0"/>
                        <a:t>ID</a:t>
                      </a:r>
                    </a:p>
                  </a:txBody>
                  <a:tcPr anchor="ctr"/>
                </a:tc>
                <a:extLst>
                  <a:ext uri="{0D108BD9-81ED-4DB2-BD59-A6C34878D82A}">
                    <a16:rowId xmlns:a16="http://schemas.microsoft.com/office/drawing/2014/main" val="3429528471"/>
                  </a:ext>
                </a:extLst>
              </a:tr>
              <a:tr h="793223">
                <a:tc>
                  <a:txBody>
                    <a:bodyPr/>
                    <a:lstStyle/>
                    <a:p>
                      <a:pPr algn="ctr" rtl="0" fontAlgn="b"/>
                      <a:r>
                        <a:rPr lang="en-US" dirty="0" err="1">
                          <a:effectLst/>
                        </a:rPr>
                        <a:t>Asfiqul</a:t>
                      </a:r>
                      <a:r>
                        <a:rPr lang="en-US" dirty="0">
                          <a:effectLst/>
                        </a:rPr>
                        <a:t> Alam Emran </a:t>
                      </a:r>
                    </a:p>
                  </a:txBody>
                  <a:tcPr marL="28575" marR="28575" marT="19050" marB="19050" anchor="ctr"/>
                </a:tc>
                <a:tc>
                  <a:txBody>
                    <a:bodyPr/>
                    <a:lstStyle/>
                    <a:p>
                      <a:pPr algn="ctr" rtl="0" fontAlgn="b"/>
                      <a:r>
                        <a:rPr lang="en-US" dirty="0">
                          <a:effectLst/>
                        </a:rPr>
                        <a:t>231902049</a:t>
                      </a:r>
                    </a:p>
                  </a:txBody>
                  <a:tcPr marL="28575" marR="28575" marT="19050" marB="19050" anchor="ctr"/>
                </a:tc>
                <a:extLst>
                  <a:ext uri="{0D108BD9-81ED-4DB2-BD59-A6C34878D82A}">
                    <a16:rowId xmlns:a16="http://schemas.microsoft.com/office/drawing/2014/main" val="215754839"/>
                  </a:ext>
                </a:extLst>
              </a:tr>
              <a:tr h="793223">
                <a:tc>
                  <a:txBody>
                    <a:bodyPr/>
                    <a:lstStyle/>
                    <a:p>
                      <a:pPr algn="ctr" rtl="0" fontAlgn="b"/>
                      <a:r>
                        <a:rPr lang="en-US" dirty="0">
                          <a:effectLst/>
                        </a:rPr>
                        <a:t>Al </a:t>
                      </a:r>
                      <a:r>
                        <a:rPr lang="en-US" dirty="0" err="1">
                          <a:effectLst/>
                        </a:rPr>
                        <a:t>Rezanur</a:t>
                      </a:r>
                      <a:r>
                        <a:rPr lang="en-US" dirty="0">
                          <a:effectLst/>
                        </a:rPr>
                        <a:t> Talha </a:t>
                      </a:r>
                    </a:p>
                  </a:txBody>
                  <a:tcPr marL="28575" marR="28575" marT="19050" marB="19050" anchor="ctr"/>
                </a:tc>
                <a:tc>
                  <a:txBody>
                    <a:bodyPr/>
                    <a:lstStyle/>
                    <a:p>
                      <a:pPr algn="ctr" rtl="0" fontAlgn="b"/>
                      <a:r>
                        <a:rPr lang="en-US" dirty="0">
                          <a:effectLst/>
                        </a:rPr>
                        <a:t>231902036</a:t>
                      </a:r>
                    </a:p>
                  </a:txBody>
                  <a:tcPr marL="28575" marR="28575" marT="19050" marB="19050" anchor="ctr"/>
                </a:tc>
                <a:extLst>
                  <a:ext uri="{0D108BD9-81ED-4DB2-BD59-A6C34878D82A}">
                    <a16:rowId xmlns:a16="http://schemas.microsoft.com/office/drawing/2014/main" val="3362627636"/>
                  </a:ext>
                </a:extLst>
              </a:tr>
              <a:tr h="793223">
                <a:tc>
                  <a:txBody>
                    <a:bodyPr/>
                    <a:lstStyle/>
                    <a:p>
                      <a:pPr algn="ctr" rtl="0" fontAlgn="b"/>
                      <a:r>
                        <a:rPr lang="en-US" dirty="0">
                          <a:effectLst/>
                        </a:rPr>
                        <a:t>Tanveer Ahmed Ziad </a:t>
                      </a:r>
                    </a:p>
                  </a:txBody>
                  <a:tcPr marL="28575" marR="28575" marT="19050" marB="19050" anchor="ctr"/>
                </a:tc>
                <a:tc>
                  <a:txBody>
                    <a:bodyPr/>
                    <a:lstStyle/>
                    <a:p>
                      <a:pPr algn="ctr" rtl="0" fontAlgn="b"/>
                      <a:r>
                        <a:rPr lang="en-US" dirty="0">
                          <a:effectLst/>
                        </a:rPr>
                        <a:t>231902048</a:t>
                      </a:r>
                    </a:p>
                  </a:txBody>
                  <a:tcPr marL="28575" marR="28575" marT="19050" marB="19050" anchor="ctr"/>
                </a:tc>
                <a:extLst>
                  <a:ext uri="{0D108BD9-81ED-4DB2-BD59-A6C34878D82A}">
                    <a16:rowId xmlns:a16="http://schemas.microsoft.com/office/drawing/2014/main" val="1791957052"/>
                  </a:ext>
                </a:extLst>
              </a:tr>
              <a:tr h="793223">
                <a:tc>
                  <a:txBody>
                    <a:bodyPr/>
                    <a:lstStyle/>
                    <a:p>
                      <a:pPr algn="ctr" rtl="0" fontAlgn="b"/>
                      <a:r>
                        <a:rPr lang="en-US" dirty="0">
                          <a:effectLst/>
                        </a:rPr>
                        <a:t>Promod Chandra Das </a:t>
                      </a:r>
                    </a:p>
                  </a:txBody>
                  <a:tcPr marL="28575" marR="28575" marT="19050" marB="19050" anchor="ctr"/>
                </a:tc>
                <a:tc>
                  <a:txBody>
                    <a:bodyPr/>
                    <a:lstStyle/>
                    <a:p>
                      <a:pPr algn="ctr" rtl="0" fontAlgn="b"/>
                      <a:r>
                        <a:rPr lang="en-US" dirty="0">
                          <a:effectLst/>
                        </a:rPr>
                        <a:t>231002005</a:t>
                      </a:r>
                    </a:p>
                  </a:txBody>
                  <a:tcPr marL="28575" marR="28575" marT="19050" marB="19050" anchor="ctr"/>
                </a:tc>
                <a:extLst>
                  <a:ext uri="{0D108BD9-81ED-4DB2-BD59-A6C34878D82A}">
                    <a16:rowId xmlns:a16="http://schemas.microsoft.com/office/drawing/2014/main" val="4019084280"/>
                  </a:ext>
                </a:extLst>
              </a:tr>
              <a:tr h="793223">
                <a:tc>
                  <a:txBody>
                    <a:bodyPr/>
                    <a:lstStyle/>
                    <a:p>
                      <a:pPr algn="ctr" rtl="0" fontAlgn="b"/>
                      <a:r>
                        <a:rPr lang="en-US" dirty="0" err="1">
                          <a:effectLst/>
                        </a:rPr>
                        <a:t>Naimur</a:t>
                      </a:r>
                      <a:r>
                        <a:rPr lang="en-US" dirty="0">
                          <a:effectLst/>
                        </a:rPr>
                        <a:t> Rahman Sheetal </a:t>
                      </a:r>
                    </a:p>
                  </a:txBody>
                  <a:tcPr marL="28575" marR="28575" marT="19050" marB="19050" anchor="ctr"/>
                </a:tc>
                <a:tc>
                  <a:txBody>
                    <a:bodyPr/>
                    <a:lstStyle/>
                    <a:p>
                      <a:pPr algn="ctr" rtl="0" fontAlgn="b"/>
                      <a:r>
                        <a:rPr lang="en-US" dirty="0">
                          <a:effectLst/>
                        </a:rPr>
                        <a:t>231902006</a:t>
                      </a:r>
                    </a:p>
                  </a:txBody>
                  <a:tcPr marL="28575" marR="28575" marT="19050" marB="19050" anchor="ctr"/>
                </a:tc>
                <a:extLst>
                  <a:ext uri="{0D108BD9-81ED-4DB2-BD59-A6C34878D82A}">
                    <a16:rowId xmlns:a16="http://schemas.microsoft.com/office/drawing/2014/main" val="3642843825"/>
                  </a:ext>
                </a:extLst>
              </a:tr>
            </a:tbl>
          </a:graphicData>
        </a:graphic>
      </p:graphicFrame>
      <p:sp>
        <p:nvSpPr>
          <p:cNvPr id="5" name="TextBox 4">
            <a:extLst>
              <a:ext uri="{FF2B5EF4-FFF2-40B4-BE49-F238E27FC236}">
                <a16:creationId xmlns:a16="http://schemas.microsoft.com/office/drawing/2014/main" id="{DF82EB54-8D92-E743-AA2A-7917286C2BB1}"/>
              </a:ext>
            </a:extLst>
          </p:cNvPr>
          <p:cNvSpPr txBox="1"/>
          <p:nvPr/>
        </p:nvSpPr>
        <p:spPr>
          <a:xfrm>
            <a:off x="7390172" y="885954"/>
            <a:ext cx="1205779" cy="369332"/>
          </a:xfrm>
          <a:prstGeom prst="rect">
            <a:avLst/>
          </a:prstGeom>
          <a:noFill/>
        </p:spPr>
        <p:txBody>
          <a:bodyPr wrap="none" rtlCol="0">
            <a:spAutoFit/>
          </a:bodyPr>
          <a:lstStyle/>
          <a:p>
            <a:r>
              <a:rPr lang="en-US" dirty="0"/>
              <a:t>GROUP 9</a:t>
            </a:r>
          </a:p>
        </p:txBody>
      </p:sp>
      <p:sp>
        <p:nvSpPr>
          <p:cNvPr id="10" name="Slide Number Placeholder 9">
            <a:extLst>
              <a:ext uri="{FF2B5EF4-FFF2-40B4-BE49-F238E27FC236}">
                <a16:creationId xmlns:a16="http://schemas.microsoft.com/office/drawing/2014/main" id="{1F5AA1FE-B6E2-C92E-DDB3-CEA5D7BFAF1F}"/>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810513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762A3-E394-3BB4-16F1-62075CD5355A}"/>
              </a:ext>
            </a:extLst>
          </p:cNvPr>
          <p:cNvSpPr>
            <a:spLocks noGrp="1"/>
          </p:cNvSpPr>
          <p:nvPr>
            <p:ph type="title"/>
          </p:nvPr>
        </p:nvSpPr>
        <p:spPr/>
        <p:txBody>
          <a:bodyPr/>
          <a:lstStyle/>
          <a:p>
            <a:r>
              <a:rPr lang="en-US" dirty="0"/>
              <a:t>Comparison of Standard Deviation and Mean Deviation</a:t>
            </a:r>
          </a:p>
        </p:txBody>
      </p:sp>
      <p:graphicFrame>
        <p:nvGraphicFramePr>
          <p:cNvPr id="5" name="Chart 4">
            <a:extLst>
              <a:ext uri="{FF2B5EF4-FFF2-40B4-BE49-F238E27FC236}">
                <a16:creationId xmlns:a16="http://schemas.microsoft.com/office/drawing/2014/main" id="{7BE16158-4C15-0408-B4E4-0D09169C1F53}"/>
              </a:ext>
            </a:extLst>
          </p:cNvPr>
          <p:cNvGraphicFramePr/>
          <p:nvPr>
            <p:extLst>
              <p:ext uri="{D42A27DB-BD31-4B8C-83A1-F6EECF244321}">
                <p14:modId xmlns:p14="http://schemas.microsoft.com/office/powerpoint/2010/main" val="44106394"/>
              </p:ext>
            </p:extLst>
          </p:nvPr>
        </p:nvGraphicFramePr>
        <p:xfrm>
          <a:off x="2173286" y="2028825"/>
          <a:ext cx="7845427" cy="4591050"/>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2AB588B5-D73D-6304-18E7-E2AFF66FC5B0}"/>
              </a:ext>
            </a:extLst>
          </p:cNvPr>
          <p:cNvSpPr txBox="1"/>
          <p:nvPr/>
        </p:nvSpPr>
        <p:spPr>
          <a:xfrm>
            <a:off x="3289177" y="4436161"/>
            <a:ext cx="679141" cy="369332"/>
          </a:xfrm>
          <a:prstGeom prst="rect">
            <a:avLst/>
          </a:prstGeom>
          <a:noFill/>
        </p:spPr>
        <p:txBody>
          <a:bodyPr wrap="square">
            <a:spAutoFit/>
          </a:bodyPr>
          <a:lstStyle/>
          <a:p>
            <a:r>
              <a:rPr lang="en-US" dirty="0"/>
              <a:t>2.53</a:t>
            </a:r>
          </a:p>
        </p:txBody>
      </p:sp>
      <p:sp>
        <p:nvSpPr>
          <p:cNvPr id="7" name="TextBox 6">
            <a:extLst>
              <a:ext uri="{FF2B5EF4-FFF2-40B4-BE49-F238E27FC236}">
                <a16:creationId xmlns:a16="http://schemas.microsoft.com/office/drawing/2014/main" id="{B29980C0-F2E0-516A-84AD-8EFDB810F258}"/>
              </a:ext>
            </a:extLst>
          </p:cNvPr>
          <p:cNvSpPr txBox="1"/>
          <p:nvPr/>
        </p:nvSpPr>
        <p:spPr>
          <a:xfrm>
            <a:off x="3883981" y="2863161"/>
            <a:ext cx="679141" cy="369332"/>
          </a:xfrm>
          <a:prstGeom prst="rect">
            <a:avLst/>
          </a:prstGeom>
          <a:noFill/>
        </p:spPr>
        <p:txBody>
          <a:bodyPr wrap="square">
            <a:spAutoFit/>
          </a:bodyPr>
          <a:lstStyle/>
          <a:p>
            <a:r>
              <a:rPr lang="en-US" dirty="0"/>
              <a:t>5.38</a:t>
            </a:r>
          </a:p>
        </p:txBody>
      </p:sp>
      <p:sp>
        <p:nvSpPr>
          <p:cNvPr id="8" name="TextBox 7">
            <a:extLst>
              <a:ext uri="{FF2B5EF4-FFF2-40B4-BE49-F238E27FC236}">
                <a16:creationId xmlns:a16="http://schemas.microsoft.com/office/drawing/2014/main" id="{F708A872-2B24-FF98-A4C8-E5F1A0FB74C3}"/>
              </a:ext>
            </a:extLst>
          </p:cNvPr>
          <p:cNvSpPr txBox="1"/>
          <p:nvPr/>
        </p:nvSpPr>
        <p:spPr>
          <a:xfrm>
            <a:off x="5629921" y="5523676"/>
            <a:ext cx="269626" cy="276999"/>
          </a:xfrm>
          <a:prstGeom prst="rect">
            <a:avLst/>
          </a:prstGeom>
          <a:noFill/>
        </p:spPr>
        <p:txBody>
          <a:bodyPr wrap="none" rtlCol="0">
            <a:spAutoFit/>
          </a:bodyPr>
          <a:lstStyle/>
          <a:p>
            <a:r>
              <a:rPr lang="en-US" sz="1200" dirty="0"/>
              <a:t>0</a:t>
            </a:r>
          </a:p>
        </p:txBody>
      </p:sp>
      <p:sp>
        <p:nvSpPr>
          <p:cNvPr id="9" name="TextBox 8">
            <a:extLst>
              <a:ext uri="{FF2B5EF4-FFF2-40B4-BE49-F238E27FC236}">
                <a16:creationId xmlns:a16="http://schemas.microsoft.com/office/drawing/2014/main" id="{E4602C32-A2BE-DB41-F7CA-B540A5B9B865}"/>
              </a:ext>
            </a:extLst>
          </p:cNvPr>
          <p:cNvSpPr txBox="1"/>
          <p:nvPr/>
        </p:nvSpPr>
        <p:spPr>
          <a:xfrm>
            <a:off x="6402279" y="5523676"/>
            <a:ext cx="247096" cy="276999"/>
          </a:xfrm>
          <a:prstGeom prst="rect">
            <a:avLst/>
          </a:prstGeom>
          <a:noFill/>
        </p:spPr>
        <p:txBody>
          <a:bodyPr wrap="square" rtlCol="0">
            <a:spAutoFit/>
          </a:bodyPr>
          <a:lstStyle/>
          <a:p>
            <a:r>
              <a:rPr lang="en-US" sz="1200" dirty="0"/>
              <a:t>0</a:t>
            </a:r>
          </a:p>
        </p:txBody>
      </p:sp>
      <p:sp>
        <p:nvSpPr>
          <p:cNvPr id="10" name="Slide Number Placeholder 9">
            <a:extLst>
              <a:ext uri="{FF2B5EF4-FFF2-40B4-BE49-F238E27FC236}">
                <a16:creationId xmlns:a16="http://schemas.microsoft.com/office/drawing/2014/main" id="{437774AB-3E0F-6452-EEB9-CDEC6B17C1ED}"/>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502657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775EE-3E87-6626-5B67-64FA2FC18B77}"/>
              </a:ext>
            </a:extLst>
          </p:cNvPr>
          <p:cNvSpPr>
            <a:spLocks noGrp="1"/>
          </p:cNvSpPr>
          <p:nvPr>
            <p:ph type="title"/>
          </p:nvPr>
        </p:nvSpPr>
        <p:spPr/>
        <p:txBody>
          <a:bodyPr/>
          <a:lstStyle/>
          <a:p>
            <a:r>
              <a:rPr lang="en-US" dirty="0"/>
              <a:t>Variability of Prices</a:t>
            </a:r>
          </a:p>
        </p:txBody>
      </p:sp>
      <p:graphicFrame>
        <p:nvGraphicFramePr>
          <p:cNvPr id="8" name="Chart 7">
            <a:extLst>
              <a:ext uri="{FF2B5EF4-FFF2-40B4-BE49-F238E27FC236}">
                <a16:creationId xmlns:a16="http://schemas.microsoft.com/office/drawing/2014/main" id="{75A7484E-3924-5CC5-3E83-602CF762D2EE}"/>
              </a:ext>
            </a:extLst>
          </p:cNvPr>
          <p:cNvGraphicFramePr/>
          <p:nvPr>
            <p:extLst>
              <p:ext uri="{D42A27DB-BD31-4B8C-83A1-F6EECF244321}">
                <p14:modId xmlns:p14="http://schemas.microsoft.com/office/powerpoint/2010/main" val="2687696570"/>
              </p:ext>
            </p:extLst>
          </p:nvPr>
        </p:nvGraphicFramePr>
        <p:xfrm>
          <a:off x="1308100" y="1924050"/>
          <a:ext cx="7369175" cy="4933950"/>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a:extLst>
              <a:ext uri="{FF2B5EF4-FFF2-40B4-BE49-F238E27FC236}">
                <a16:creationId xmlns:a16="http://schemas.microsoft.com/office/drawing/2014/main" id="{D4475C3D-FCB6-05A2-4050-C8E666F814FA}"/>
              </a:ext>
            </a:extLst>
          </p:cNvPr>
          <p:cNvSpPr txBox="1"/>
          <p:nvPr/>
        </p:nvSpPr>
        <p:spPr>
          <a:xfrm>
            <a:off x="5086350" y="3059668"/>
            <a:ext cx="1146468" cy="369332"/>
          </a:xfrm>
          <a:prstGeom prst="rect">
            <a:avLst/>
          </a:prstGeom>
          <a:noFill/>
        </p:spPr>
        <p:txBody>
          <a:bodyPr wrap="none" rtlCol="0">
            <a:spAutoFit/>
          </a:bodyPr>
          <a:lstStyle/>
          <a:p>
            <a:r>
              <a:rPr lang="en-US" dirty="0"/>
              <a:t>28.94444</a:t>
            </a:r>
          </a:p>
        </p:txBody>
      </p:sp>
      <p:sp>
        <p:nvSpPr>
          <p:cNvPr id="10" name="TextBox 9">
            <a:extLst>
              <a:ext uri="{FF2B5EF4-FFF2-40B4-BE49-F238E27FC236}">
                <a16:creationId xmlns:a16="http://schemas.microsoft.com/office/drawing/2014/main" id="{0E20BB78-EF65-7098-12E2-494A6229C5EB}"/>
              </a:ext>
            </a:extLst>
          </p:cNvPr>
          <p:cNvSpPr txBox="1"/>
          <p:nvPr/>
        </p:nvSpPr>
        <p:spPr>
          <a:xfrm>
            <a:off x="3724275" y="5295900"/>
            <a:ext cx="889987" cy="369332"/>
          </a:xfrm>
          <a:prstGeom prst="rect">
            <a:avLst/>
          </a:prstGeom>
          <a:noFill/>
        </p:spPr>
        <p:txBody>
          <a:bodyPr wrap="none" rtlCol="0">
            <a:spAutoFit/>
          </a:bodyPr>
          <a:lstStyle/>
          <a:p>
            <a:r>
              <a:rPr lang="en-US" dirty="0"/>
              <a:t>6.4009</a:t>
            </a:r>
          </a:p>
        </p:txBody>
      </p:sp>
      <p:sp>
        <p:nvSpPr>
          <p:cNvPr id="3" name="Slide Number Placeholder 2">
            <a:extLst>
              <a:ext uri="{FF2B5EF4-FFF2-40B4-BE49-F238E27FC236}">
                <a16:creationId xmlns:a16="http://schemas.microsoft.com/office/drawing/2014/main" id="{E9C436DE-1BC0-4AB7-8C0E-7BCD789850EA}"/>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41033346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154C8-CB0A-5484-48F2-DBE3448224AF}"/>
              </a:ext>
            </a:extLst>
          </p:cNvPr>
          <p:cNvSpPr>
            <a:spLocks noGrp="1"/>
          </p:cNvSpPr>
          <p:nvPr>
            <p:ph type="title"/>
          </p:nvPr>
        </p:nvSpPr>
        <p:spPr/>
        <p:txBody>
          <a:bodyPr/>
          <a:lstStyle/>
          <a:p>
            <a:r>
              <a:rPr lang="en-US" dirty="0"/>
              <a:t>Key Insights</a:t>
            </a:r>
          </a:p>
        </p:txBody>
      </p:sp>
      <p:graphicFrame>
        <p:nvGraphicFramePr>
          <p:cNvPr id="8" name="Chart 7">
            <a:extLst>
              <a:ext uri="{FF2B5EF4-FFF2-40B4-BE49-F238E27FC236}">
                <a16:creationId xmlns:a16="http://schemas.microsoft.com/office/drawing/2014/main" id="{AA4B0B6C-9A5A-A2D6-A4FB-C3424913CFF3}"/>
              </a:ext>
            </a:extLst>
          </p:cNvPr>
          <p:cNvGraphicFramePr/>
          <p:nvPr>
            <p:extLst>
              <p:ext uri="{D42A27DB-BD31-4B8C-83A1-F6EECF244321}">
                <p14:modId xmlns:p14="http://schemas.microsoft.com/office/powerpoint/2010/main" val="90801565"/>
              </p:ext>
            </p:extLst>
          </p:nvPr>
        </p:nvGraphicFramePr>
        <p:xfrm>
          <a:off x="1765669" y="923278"/>
          <a:ext cx="9118353" cy="5783227"/>
        </p:xfrm>
        <a:graphic>
          <a:graphicData uri="http://schemas.openxmlformats.org/drawingml/2006/chart">
            <c:chart xmlns:c="http://schemas.openxmlformats.org/drawingml/2006/chart" xmlns:r="http://schemas.openxmlformats.org/officeDocument/2006/relationships" r:id="rId2"/>
          </a:graphicData>
        </a:graphic>
      </p:graphicFrame>
      <p:sp>
        <p:nvSpPr>
          <p:cNvPr id="9" name="Slide Number Placeholder 8">
            <a:extLst>
              <a:ext uri="{FF2B5EF4-FFF2-40B4-BE49-F238E27FC236}">
                <a16:creationId xmlns:a16="http://schemas.microsoft.com/office/drawing/2014/main" id="{14F6BAFF-A8C1-6EEE-B5BE-89A8F3E85DE0}"/>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3558868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21C38-7EA9-CD95-2AB8-DD03B547E5F5}"/>
              </a:ext>
            </a:extLst>
          </p:cNvPr>
          <p:cNvSpPr>
            <a:spLocks noGrp="1"/>
          </p:cNvSpPr>
          <p:nvPr>
            <p:ph type="title"/>
          </p:nvPr>
        </p:nvSpPr>
        <p:spPr/>
        <p:txBody>
          <a:bodyPr/>
          <a:lstStyle/>
          <a:p>
            <a:r>
              <a:rPr lang="en-US" sz="8000" dirty="0"/>
              <a:t>CODE</a:t>
            </a:r>
          </a:p>
        </p:txBody>
      </p:sp>
      <p:sp>
        <p:nvSpPr>
          <p:cNvPr id="5" name="TextBox 4">
            <a:extLst>
              <a:ext uri="{FF2B5EF4-FFF2-40B4-BE49-F238E27FC236}">
                <a16:creationId xmlns:a16="http://schemas.microsoft.com/office/drawing/2014/main" id="{35AAA9A2-3488-4BE3-247C-BDEC7D1CEC06}"/>
              </a:ext>
            </a:extLst>
          </p:cNvPr>
          <p:cNvSpPr txBox="1"/>
          <p:nvPr/>
        </p:nvSpPr>
        <p:spPr>
          <a:xfrm>
            <a:off x="957720" y="2389189"/>
            <a:ext cx="6749064" cy="4131900"/>
          </a:xfrm>
          <a:prstGeom prst="rect">
            <a:avLst/>
          </a:prstGeom>
          <a:noFill/>
        </p:spPr>
        <p:txBody>
          <a:bodyPr wrap="square" rtlCol="0">
            <a:spAutoFit/>
          </a:bodyPr>
          <a:lstStyle/>
          <a:p>
            <a:r>
              <a:rPr lang="en-US" sz="1050" dirty="0"/>
              <a:t>&gt;&gt; % Price data for onions and potatoes over 10 weeks</a:t>
            </a:r>
          </a:p>
          <a:p>
            <a:r>
              <a:rPr lang="en-US" sz="1050" dirty="0"/>
              <a:t>weeks = 1:10;</a:t>
            </a:r>
          </a:p>
          <a:p>
            <a:r>
              <a:rPr lang="en-US" sz="1050" dirty="0" err="1"/>
              <a:t>onion_prices</a:t>
            </a:r>
            <a:r>
              <a:rPr lang="en-US" sz="1050" dirty="0"/>
              <a:t> = [52, 48, 52, 54, 56, 58, 55, 53, 50, 51];</a:t>
            </a:r>
          </a:p>
          <a:p>
            <a:r>
              <a:rPr lang="en-US" sz="1050" dirty="0" err="1"/>
              <a:t>potato_prices</a:t>
            </a:r>
            <a:r>
              <a:rPr lang="en-US" sz="1050" dirty="0"/>
              <a:t> = [22,25,27,30,28,30,35,38,36,40];</a:t>
            </a:r>
          </a:p>
          <a:p>
            <a:endParaRPr lang="en-US" sz="1050" dirty="0"/>
          </a:p>
          <a:p>
            <a:r>
              <a:rPr lang="en-US" sz="1050" dirty="0"/>
              <a:t>% Calculate statistics for onions</a:t>
            </a:r>
          </a:p>
          <a:p>
            <a:r>
              <a:rPr lang="en-US" sz="1050" dirty="0" err="1"/>
              <a:t>mean_onion</a:t>
            </a:r>
            <a:r>
              <a:rPr lang="en-US" sz="1050" dirty="0"/>
              <a:t> = mean(</a:t>
            </a:r>
            <a:r>
              <a:rPr lang="en-US" sz="1050" dirty="0" err="1"/>
              <a:t>onion_prices</a:t>
            </a:r>
            <a:r>
              <a:rPr lang="en-US" sz="1050" dirty="0"/>
              <a:t>);</a:t>
            </a:r>
          </a:p>
          <a:p>
            <a:r>
              <a:rPr lang="en-US" sz="1050" dirty="0" err="1"/>
              <a:t>variance_onion</a:t>
            </a:r>
            <a:r>
              <a:rPr lang="en-US" sz="1050" dirty="0"/>
              <a:t> = var(</a:t>
            </a:r>
            <a:r>
              <a:rPr lang="en-US" sz="1050" dirty="0" err="1"/>
              <a:t>onion_prices</a:t>
            </a:r>
            <a:r>
              <a:rPr lang="en-US" sz="1050" dirty="0"/>
              <a:t>);</a:t>
            </a:r>
          </a:p>
          <a:p>
            <a:r>
              <a:rPr lang="en-US" sz="1050" dirty="0" err="1"/>
              <a:t>std_dev_onion</a:t>
            </a:r>
            <a:r>
              <a:rPr lang="en-US" sz="1050" dirty="0"/>
              <a:t> = std(</a:t>
            </a:r>
            <a:r>
              <a:rPr lang="en-US" sz="1050" dirty="0" err="1"/>
              <a:t>onion_prices</a:t>
            </a:r>
            <a:r>
              <a:rPr lang="en-US" sz="1050" dirty="0"/>
              <a:t>);</a:t>
            </a:r>
          </a:p>
          <a:p>
            <a:r>
              <a:rPr lang="en-US" sz="1050" dirty="0" err="1"/>
              <a:t>mean_deviation_onion</a:t>
            </a:r>
            <a:r>
              <a:rPr lang="en-US" sz="1050" dirty="0"/>
              <a:t> = mean(abs(</a:t>
            </a:r>
            <a:r>
              <a:rPr lang="en-US" sz="1050" dirty="0" err="1"/>
              <a:t>onion_prices</a:t>
            </a:r>
            <a:r>
              <a:rPr lang="en-US" sz="1050" dirty="0"/>
              <a:t> -</a:t>
            </a:r>
          </a:p>
          <a:p>
            <a:r>
              <a:rPr lang="en-US" sz="1050" dirty="0" err="1"/>
              <a:t>mean_onion</a:t>
            </a:r>
            <a:r>
              <a:rPr lang="en-US" sz="1050" dirty="0"/>
              <a:t>));</a:t>
            </a:r>
          </a:p>
          <a:p>
            <a:endParaRPr lang="en-US" sz="1050" dirty="0"/>
          </a:p>
          <a:p>
            <a:r>
              <a:rPr lang="en-US" sz="1050" dirty="0"/>
              <a:t>% Calculate statistics for potatoes</a:t>
            </a:r>
          </a:p>
          <a:p>
            <a:r>
              <a:rPr lang="en-US" sz="1050" dirty="0" err="1"/>
              <a:t>mean_potato</a:t>
            </a:r>
            <a:r>
              <a:rPr lang="en-US" sz="1050" dirty="0"/>
              <a:t> = mean(</a:t>
            </a:r>
            <a:r>
              <a:rPr lang="en-US" sz="1050" dirty="0" err="1"/>
              <a:t>potato_prices</a:t>
            </a:r>
            <a:r>
              <a:rPr lang="en-US" sz="1050" dirty="0"/>
              <a:t>);</a:t>
            </a:r>
          </a:p>
          <a:p>
            <a:r>
              <a:rPr lang="en-US" sz="1050" dirty="0" err="1"/>
              <a:t>variance_potato</a:t>
            </a:r>
            <a:r>
              <a:rPr lang="en-US" sz="1050" dirty="0"/>
              <a:t> = var(</a:t>
            </a:r>
            <a:r>
              <a:rPr lang="en-US" sz="1050" dirty="0" err="1"/>
              <a:t>potato_prices</a:t>
            </a:r>
            <a:r>
              <a:rPr lang="en-US" sz="1050" dirty="0"/>
              <a:t>);</a:t>
            </a:r>
          </a:p>
          <a:p>
            <a:r>
              <a:rPr lang="en-US" sz="1050" dirty="0" err="1"/>
              <a:t>std_dev_potato</a:t>
            </a:r>
            <a:r>
              <a:rPr lang="en-US" sz="1050" dirty="0"/>
              <a:t> = std(</a:t>
            </a:r>
            <a:r>
              <a:rPr lang="en-US" sz="1050" dirty="0" err="1"/>
              <a:t>potato_prices</a:t>
            </a:r>
            <a:r>
              <a:rPr lang="en-US" sz="1050" dirty="0"/>
              <a:t>);</a:t>
            </a:r>
          </a:p>
          <a:p>
            <a:r>
              <a:rPr lang="en-US" sz="1050" dirty="0" err="1"/>
              <a:t>mean_deviation_potato</a:t>
            </a:r>
            <a:r>
              <a:rPr lang="en-US" sz="1050" dirty="0"/>
              <a:t> = mean(abs(</a:t>
            </a:r>
            <a:r>
              <a:rPr lang="en-US" sz="1050" dirty="0" err="1"/>
              <a:t>potato_prices</a:t>
            </a:r>
            <a:r>
              <a:rPr lang="en-US" sz="1050" dirty="0"/>
              <a:t> -</a:t>
            </a:r>
          </a:p>
          <a:p>
            <a:r>
              <a:rPr lang="en-US" sz="1050" dirty="0" err="1"/>
              <a:t>mean_potato</a:t>
            </a:r>
            <a:r>
              <a:rPr lang="en-US" sz="1050" dirty="0"/>
              <a:t>));</a:t>
            </a:r>
          </a:p>
          <a:p>
            <a:endParaRPr lang="en-US" sz="1050" dirty="0"/>
          </a:p>
          <a:p>
            <a:r>
              <a:rPr lang="en-US" sz="1050" dirty="0"/>
              <a:t>% Display the results</a:t>
            </a:r>
          </a:p>
          <a:p>
            <a:r>
              <a:rPr lang="en-US" sz="1050" dirty="0" err="1"/>
              <a:t>fprintf</a:t>
            </a:r>
            <a:r>
              <a:rPr lang="en-US" sz="1050" dirty="0"/>
              <a:t>('Onion Prices:\n');</a:t>
            </a:r>
          </a:p>
          <a:p>
            <a:r>
              <a:rPr lang="en-US" sz="1050" dirty="0" err="1"/>
              <a:t>fprintf</a:t>
            </a:r>
            <a:r>
              <a:rPr lang="en-US" sz="1050" dirty="0"/>
              <a:t>('Mean: %.2f, Variance: %.2f, Standard Deviation: %.2f,</a:t>
            </a:r>
          </a:p>
          <a:p>
            <a:r>
              <a:rPr lang="en-US" sz="1050" dirty="0"/>
              <a:t>Mean Deviation: %.2f\n', ...</a:t>
            </a:r>
          </a:p>
          <a:p>
            <a:r>
              <a:rPr lang="en-US" sz="1050" dirty="0" err="1"/>
              <a:t>mean_onion</a:t>
            </a:r>
            <a:r>
              <a:rPr lang="en-US" sz="1050" dirty="0"/>
              <a:t>, </a:t>
            </a:r>
            <a:r>
              <a:rPr lang="en-US" sz="1050" dirty="0" err="1"/>
              <a:t>variance_onion</a:t>
            </a:r>
            <a:r>
              <a:rPr lang="en-US" sz="1050" dirty="0"/>
              <a:t>, </a:t>
            </a:r>
            <a:r>
              <a:rPr lang="en-US" sz="1050" dirty="0" err="1"/>
              <a:t>std_dev_onion</a:t>
            </a:r>
            <a:r>
              <a:rPr lang="en-US" sz="1050" dirty="0"/>
              <a:t>,</a:t>
            </a:r>
          </a:p>
          <a:p>
            <a:r>
              <a:rPr lang="en-US" sz="1050" dirty="0" err="1"/>
              <a:t>mean_deviation_onion</a:t>
            </a:r>
            <a:r>
              <a:rPr lang="en-US" sz="1050" dirty="0"/>
              <a:t>);</a:t>
            </a:r>
          </a:p>
        </p:txBody>
      </p:sp>
      <p:sp>
        <p:nvSpPr>
          <p:cNvPr id="8" name="TextBox 7">
            <a:extLst>
              <a:ext uri="{FF2B5EF4-FFF2-40B4-BE49-F238E27FC236}">
                <a16:creationId xmlns:a16="http://schemas.microsoft.com/office/drawing/2014/main" id="{4827B5B2-8035-A601-2ED9-267D72DE606E}"/>
              </a:ext>
            </a:extLst>
          </p:cNvPr>
          <p:cNvSpPr txBox="1"/>
          <p:nvPr/>
        </p:nvSpPr>
        <p:spPr>
          <a:xfrm>
            <a:off x="6749143" y="997925"/>
            <a:ext cx="6096000" cy="5101397"/>
          </a:xfrm>
          <a:prstGeom prst="rect">
            <a:avLst/>
          </a:prstGeom>
          <a:noFill/>
        </p:spPr>
        <p:txBody>
          <a:bodyPr wrap="square">
            <a:spAutoFit/>
          </a:bodyPr>
          <a:lstStyle/>
          <a:p>
            <a:r>
              <a:rPr lang="en-US" sz="1050" dirty="0" err="1"/>
              <a:t>fprintf</a:t>
            </a:r>
            <a:r>
              <a:rPr lang="en-US" sz="1050" dirty="0"/>
              <a:t>('\</a:t>
            </a:r>
            <a:r>
              <a:rPr lang="en-US" sz="1050" dirty="0" err="1"/>
              <a:t>nPotato</a:t>
            </a:r>
            <a:r>
              <a:rPr lang="en-US" sz="1050" dirty="0"/>
              <a:t> Prices:\n');</a:t>
            </a:r>
          </a:p>
          <a:p>
            <a:r>
              <a:rPr lang="en-US" sz="1050" dirty="0" err="1"/>
              <a:t>fprintf</a:t>
            </a:r>
            <a:r>
              <a:rPr lang="en-US" sz="1050" dirty="0"/>
              <a:t>('Mean: %.2f, Variance: %.2f, Standard Deviation: %.2f,</a:t>
            </a:r>
          </a:p>
          <a:p>
            <a:r>
              <a:rPr lang="en-US" sz="1050" dirty="0"/>
              <a:t>Mean Deviation: %.2f\n', ...</a:t>
            </a:r>
          </a:p>
          <a:p>
            <a:r>
              <a:rPr lang="en-US" sz="1050" dirty="0" err="1"/>
              <a:t>mean_potato</a:t>
            </a:r>
            <a:r>
              <a:rPr lang="en-US" sz="1050" dirty="0"/>
              <a:t>, </a:t>
            </a:r>
            <a:r>
              <a:rPr lang="en-US" sz="1050" dirty="0" err="1"/>
              <a:t>variance_potato</a:t>
            </a:r>
            <a:r>
              <a:rPr lang="en-US" sz="1050" dirty="0"/>
              <a:t>, </a:t>
            </a:r>
            <a:r>
              <a:rPr lang="en-US" sz="1050" dirty="0" err="1"/>
              <a:t>std_dev_potato</a:t>
            </a:r>
            <a:r>
              <a:rPr lang="en-US" sz="1050" dirty="0"/>
              <a:t>,</a:t>
            </a:r>
          </a:p>
          <a:p>
            <a:r>
              <a:rPr lang="en-US" sz="1050" dirty="0" err="1"/>
              <a:t>mean_deviation_potato</a:t>
            </a:r>
            <a:r>
              <a:rPr lang="en-US" sz="1050" dirty="0"/>
              <a:t>);</a:t>
            </a:r>
          </a:p>
          <a:p>
            <a:endParaRPr lang="en-US" sz="1050" dirty="0"/>
          </a:p>
          <a:p>
            <a:r>
              <a:rPr lang="en-US" sz="1050" dirty="0"/>
              <a:t>% Plotting the prices</a:t>
            </a:r>
          </a:p>
          <a:p>
            <a:r>
              <a:rPr lang="en-US" sz="1050" dirty="0"/>
              <a:t>figure;</a:t>
            </a:r>
          </a:p>
          <a:p>
            <a:r>
              <a:rPr lang="en-US" sz="1050" dirty="0"/>
              <a:t>hold on;</a:t>
            </a:r>
          </a:p>
          <a:p>
            <a:r>
              <a:rPr lang="en-US" sz="1050" dirty="0"/>
              <a:t>plot(weeks, </a:t>
            </a:r>
            <a:r>
              <a:rPr lang="en-US" sz="1050" dirty="0" err="1"/>
              <a:t>onion_prices</a:t>
            </a:r>
            <a:r>
              <a:rPr lang="en-US" sz="1050" dirty="0"/>
              <a:t>, '-o', 'DisplayName', 'Onion Prices',</a:t>
            </a:r>
          </a:p>
          <a:p>
            <a:r>
              <a:rPr lang="en-US" sz="1050" dirty="0"/>
              <a:t>'</a:t>
            </a:r>
            <a:r>
              <a:rPr lang="en-US" sz="1050" dirty="0" err="1"/>
              <a:t>LineWidth</a:t>
            </a:r>
            <a:r>
              <a:rPr lang="en-US" sz="1050" dirty="0"/>
              <a:t>', 2);</a:t>
            </a:r>
          </a:p>
          <a:p>
            <a:r>
              <a:rPr lang="en-US" sz="1050" dirty="0"/>
              <a:t>plot(weeks, </a:t>
            </a:r>
            <a:r>
              <a:rPr lang="en-US" sz="1050" dirty="0" err="1"/>
              <a:t>potato_prices</a:t>
            </a:r>
            <a:r>
              <a:rPr lang="en-US" sz="1050" dirty="0"/>
              <a:t>, '-o', 'DisplayName', 'Potato Prices',</a:t>
            </a:r>
          </a:p>
          <a:p>
            <a:r>
              <a:rPr lang="en-US" sz="1050" dirty="0"/>
              <a:t>'</a:t>
            </a:r>
            <a:r>
              <a:rPr lang="en-US" sz="1050" dirty="0" err="1"/>
              <a:t>LineWidth</a:t>
            </a:r>
            <a:r>
              <a:rPr lang="en-US" sz="1050" dirty="0"/>
              <a:t>', 2);</a:t>
            </a:r>
          </a:p>
          <a:p>
            <a:r>
              <a:rPr lang="en-US" sz="1050" dirty="0"/>
              <a:t>hold off;</a:t>
            </a:r>
          </a:p>
          <a:p>
            <a:endParaRPr lang="en-US" sz="1050" dirty="0"/>
          </a:p>
          <a:p>
            <a:r>
              <a:rPr lang="en-US" sz="1050" dirty="0"/>
              <a:t>% Graph formatting</a:t>
            </a:r>
          </a:p>
          <a:p>
            <a:r>
              <a:rPr lang="en-US" sz="1050" dirty="0"/>
              <a:t>title('Price Comparison of Onions and Potatoes Over 10</a:t>
            </a:r>
          </a:p>
          <a:p>
            <a:r>
              <a:rPr lang="en-US" sz="1050" dirty="0"/>
              <a:t>Weeks');</a:t>
            </a:r>
          </a:p>
          <a:p>
            <a:r>
              <a:rPr lang="en-US" sz="1050" dirty="0" err="1"/>
              <a:t>xlabel</a:t>
            </a:r>
            <a:r>
              <a:rPr lang="en-US" sz="1050" dirty="0"/>
              <a:t>('Weeks');</a:t>
            </a:r>
          </a:p>
          <a:p>
            <a:r>
              <a:rPr lang="en-US" sz="1050" dirty="0" err="1"/>
              <a:t>ylabel</a:t>
            </a:r>
            <a:r>
              <a:rPr lang="en-US" sz="1050" dirty="0"/>
              <a:t>('Price (per kg)');</a:t>
            </a:r>
          </a:p>
          <a:p>
            <a:r>
              <a:rPr lang="en-US" sz="1050" dirty="0"/>
              <a:t>legend('show');</a:t>
            </a:r>
          </a:p>
          <a:p>
            <a:r>
              <a:rPr lang="en-US" sz="1050" dirty="0"/>
              <a:t>grid on;</a:t>
            </a:r>
          </a:p>
          <a:p>
            <a:endParaRPr lang="en-US" sz="1050" dirty="0"/>
          </a:p>
          <a:p>
            <a:r>
              <a:rPr lang="en-US" sz="1050" dirty="0"/>
              <a:t>Onion Prices:</a:t>
            </a:r>
          </a:p>
          <a:p>
            <a:r>
              <a:rPr lang="en-US" sz="1050" dirty="0"/>
              <a:t>Mean: 52.90, Variance: 8.77, Standard Deviation: 2.96, Mean</a:t>
            </a:r>
          </a:p>
          <a:p>
            <a:r>
              <a:rPr lang="en-US" sz="1050" dirty="0"/>
              <a:t>Deviation: 2.30</a:t>
            </a:r>
          </a:p>
          <a:p>
            <a:endParaRPr lang="en-US" sz="1050" dirty="0"/>
          </a:p>
          <a:p>
            <a:r>
              <a:rPr lang="en-US" sz="1050" dirty="0"/>
              <a:t>Potato Prices:</a:t>
            </a:r>
          </a:p>
          <a:p>
            <a:r>
              <a:rPr lang="en-US" sz="1050" dirty="0"/>
              <a:t>Mean: 31.10, Variance: 34.99, Standard Deviation: 5.92, Mean</a:t>
            </a:r>
          </a:p>
          <a:p>
            <a:r>
              <a:rPr lang="en-US" sz="1050" dirty="0"/>
              <a:t>Deviation: 4.92</a:t>
            </a:r>
          </a:p>
          <a:p>
            <a:r>
              <a:rPr lang="en-US" sz="1050" dirty="0"/>
              <a:t>&gt;&gt;</a:t>
            </a:r>
          </a:p>
        </p:txBody>
      </p:sp>
      <p:sp>
        <p:nvSpPr>
          <p:cNvPr id="9" name="Slide Number Placeholder 8">
            <a:extLst>
              <a:ext uri="{FF2B5EF4-FFF2-40B4-BE49-F238E27FC236}">
                <a16:creationId xmlns:a16="http://schemas.microsoft.com/office/drawing/2014/main" id="{20B9A57D-EA9E-9FCE-E240-9DBC463627B9}"/>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1689869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0781F-C119-77E0-F563-0C7BA22E01B0}"/>
              </a:ext>
            </a:extLst>
          </p:cNvPr>
          <p:cNvSpPr>
            <a:spLocks noGrp="1"/>
          </p:cNvSpPr>
          <p:nvPr>
            <p:ph type="title"/>
          </p:nvPr>
        </p:nvSpPr>
        <p:spPr/>
        <p:txBody>
          <a:bodyPr/>
          <a:lstStyle/>
          <a:p>
            <a:r>
              <a:rPr lang="en-US" dirty="0"/>
              <a:t>MATLAB OUTPUT</a:t>
            </a:r>
          </a:p>
        </p:txBody>
      </p:sp>
      <p:sp>
        <p:nvSpPr>
          <p:cNvPr id="3" name="Slide Number Placeholder 2">
            <a:extLst>
              <a:ext uri="{FF2B5EF4-FFF2-40B4-BE49-F238E27FC236}">
                <a16:creationId xmlns:a16="http://schemas.microsoft.com/office/drawing/2014/main" id="{BF293F2E-4FBF-2CE2-E891-1088C0CA8A69}"/>
              </a:ext>
            </a:extLst>
          </p:cNvPr>
          <p:cNvSpPr>
            <a:spLocks noGrp="1"/>
          </p:cNvSpPr>
          <p:nvPr>
            <p:ph type="sldNum" sz="quarter" idx="12"/>
          </p:nvPr>
        </p:nvSpPr>
        <p:spPr/>
        <p:txBody>
          <a:bodyPr/>
          <a:lstStyle/>
          <a:p>
            <a:fld id="{D57F1E4F-1CFF-5643-939E-217C01CDF565}" type="slidenum">
              <a:rPr lang="en-US" smtClean="0"/>
              <a:pPr/>
              <a:t>24</a:t>
            </a:fld>
            <a:endParaRPr lang="en-US" dirty="0"/>
          </a:p>
        </p:txBody>
      </p:sp>
      <p:pic>
        <p:nvPicPr>
          <p:cNvPr id="5" name="Picture 4">
            <a:extLst>
              <a:ext uri="{FF2B5EF4-FFF2-40B4-BE49-F238E27FC236}">
                <a16:creationId xmlns:a16="http://schemas.microsoft.com/office/drawing/2014/main" id="{67287A12-BBCF-015F-FD40-8A9020A85A6A}"/>
              </a:ext>
            </a:extLst>
          </p:cNvPr>
          <p:cNvPicPr>
            <a:picLocks noChangeAspect="1"/>
          </p:cNvPicPr>
          <p:nvPr/>
        </p:nvPicPr>
        <p:blipFill>
          <a:blip r:embed="rId2"/>
          <a:stretch>
            <a:fillRect/>
          </a:stretch>
        </p:blipFill>
        <p:spPr>
          <a:xfrm>
            <a:off x="2982898" y="1990726"/>
            <a:ext cx="7074162" cy="4640894"/>
          </a:xfrm>
          <a:prstGeom prst="rect">
            <a:avLst/>
          </a:prstGeom>
        </p:spPr>
      </p:pic>
    </p:spTree>
    <p:extLst>
      <p:ext uri="{BB962C8B-B14F-4D97-AF65-F5344CB8AC3E}">
        <p14:creationId xmlns:p14="http://schemas.microsoft.com/office/powerpoint/2010/main" val="38090404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CF402-BC33-F64C-CE1E-426877AC8083}"/>
              </a:ext>
            </a:extLst>
          </p:cNvPr>
          <p:cNvSpPr>
            <a:spLocks noGrp="1"/>
          </p:cNvSpPr>
          <p:nvPr>
            <p:ph type="title"/>
          </p:nvPr>
        </p:nvSpPr>
        <p:spPr/>
        <p:txBody>
          <a:bodyPr/>
          <a:lstStyle/>
          <a:p>
            <a:r>
              <a:rPr lang="en-US" sz="6600" dirty="0"/>
              <a:t>CONCLUSION</a:t>
            </a:r>
          </a:p>
        </p:txBody>
      </p:sp>
      <p:sp>
        <p:nvSpPr>
          <p:cNvPr id="4" name="Text Placeholder 3">
            <a:extLst>
              <a:ext uri="{FF2B5EF4-FFF2-40B4-BE49-F238E27FC236}">
                <a16:creationId xmlns:a16="http://schemas.microsoft.com/office/drawing/2014/main" id="{118273F6-79A5-21D8-10B4-EED699E74141}"/>
              </a:ext>
            </a:extLst>
          </p:cNvPr>
          <p:cNvSpPr>
            <a:spLocks noGrp="1"/>
          </p:cNvSpPr>
          <p:nvPr>
            <p:ph type="body" sz="quarter" idx="16"/>
          </p:nvPr>
        </p:nvSpPr>
        <p:spPr/>
        <p:txBody>
          <a:bodyPr>
            <a:normAutofit fontScale="92500" lnSpcReduction="10000"/>
          </a:bodyPr>
          <a:lstStyle/>
          <a:p>
            <a:r>
              <a:rPr lang="en-US" dirty="0"/>
              <a:t>This analysis of onion and potato prices over 10 weeks revealed that:</a:t>
            </a:r>
          </a:p>
          <a:p>
            <a:pPr>
              <a:buFont typeface="Arial" panose="020B0604020202020204" pitchFamily="34" charset="0"/>
              <a:buChar char="•"/>
            </a:pPr>
            <a:r>
              <a:rPr lang="en-US" b="1" dirty="0"/>
              <a:t>Onions</a:t>
            </a:r>
            <a:r>
              <a:rPr lang="en-US" dirty="0"/>
              <a:t> had a mean price of </a:t>
            </a:r>
            <a:r>
              <a:rPr lang="en-US" b="1" dirty="0"/>
              <a:t>52.4</a:t>
            </a:r>
            <a:r>
              <a:rPr lang="en-US" dirty="0"/>
              <a:t> and a standard deviation of </a:t>
            </a:r>
            <a:r>
              <a:rPr lang="en-US" b="1" dirty="0"/>
              <a:t>2.53</a:t>
            </a:r>
            <a:r>
              <a:rPr lang="en-US" dirty="0"/>
              <a:t>, indicating relatively stable prices.</a:t>
            </a:r>
          </a:p>
          <a:p>
            <a:pPr>
              <a:buFont typeface="Arial" panose="020B0604020202020204" pitchFamily="34" charset="0"/>
              <a:buChar char="•"/>
            </a:pPr>
            <a:r>
              <a:rPr lang="en-US" b="1" dirty="0"/>
              <a:t>Potatoes</a:t>
            </a:r>
            <a:r>
              <a:rPr lang="en-US" dirty="0"/>
              <a:t> had a mean price of </a:t>
            </a:r>
            <a:r>
              <a:rPr lang="en-US" b="1" dirty="0"/>
              <a:t>30.8</a:t>
            </a:r>
            <a:r>
              <a:rPr lang="en-US" dirty="0"/>
              <a:t> and a higher standard deviation of </a:t>
            </a:r>
            <a:r>
              <a:rPr lang="en-US" b="1" dirty="0"/>
              <a:t>5.38</a:t>
            </a:r>
            <a:r>
              <a:rPr lang="en-US" dirty="0"/>
              <a:t>, reflecting greater price variability.</a:t>
            </a:r>
          </a:p>
          <a:p>
            <a:r>
              <a:rPr lang="en-US" dirty="0"/>
              <a:t>In summary, while onion prices were stable, potato prices fluctuated more significantly, likely due to market demand and supply factors.</a:t>
            </a:r>
          </a:p>
        </p:txBody>
      </p:sp>
      <p:sp>
        <p:nvSpPr>
          <p:cNvPr id="5" name="Slide Number Placeholder 4">
            <a:extLst>
              <a:ext uri="{FF2B5EF4-FFF2-40B4-BE49-F238E27FC236}">
                <a16:creationId xmlns:a16="http://schemas.microsoft.com/office/drawing/2014/main" id="{67BC6DC9-829B-BB31-AD6E-407A331594FE}"/>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232848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5A1F43-7E46-5BCB-9256-EB7A0B720B3A}"/>
              </a:ext>
            </a:extLst>
          </p:cNvPr>
          <p:cNvSpPr>
            <a:spLocks noGrp="1"/>
          </p:cNvSpPr>
          <p:nvPr>
            <p:ph type="title"/>
          </p:nvPr>
        </p:nvSpPr>
        <p:spPr/>
        <p:txBody>
          <a:bodyPr/>
          <a:lstStyle/>
          <a:p>
            <a:r>
              <a:rPr lang="en-US" sz="9600" b="0" dirty="0"/>
              <a:t>THANK</a:t>
            </a:r>
          </a:p>
        </p:txBody>
      </p:sp>
      <p:sp>
        <p:nvSpPr>
          <p:cNvPr id="3" name="Text Placeholder 2">
            <a:extLst>
              <a:ext uri="{FF2B5EF4-FFF2-40B4-BE49-F238E27FC236}">
                <a16:creationId xmlns:a16="http://schemas.microsoft.com/office/drawing/2014/main" id="{BBC6A53B-B310-7C69-9022-06734594041A}"/>
              </a:ext>
            </a:extLst>
          </p:cNvPr>
          <p:cNvSpPr>
            <a:spLocks noGrp="1"/>
          </p:cNvSpPr>
          <p:nvPr>
            <p:ph type="body" sz="quarter" idx="16"/>
          </p:nvPr>
        </p:nvSpPr>
        <p:spPr>
          <a:xfrm>
            <a:off x="6096000" y="2907436"/>
            <a:ext cx="4880300" cy="2295525"/>
          </a:xfrm>
        </p:spPr>
        <p:txBody>
          <a:bodyPr>
            <a:normAutofit/>
          </a:bodyPr>
          <a:lstStyle/>
          <a:p>
            <a:r>
              <a:rPr lang="en-US" sz="9600" dirty="0"/>
              <a:t>YOU</a:t>
            </a:r>
          </a:p>
        </p:txBody>
      </p:sp>
      <p:sp>
        <p:nvSpPr>
          <p:cNvPr id="6" name="Slide Number Placeholder 5">
            <a:extLst>
              <a:ext uri="{FF2B5EF4-FFF2-40B4-BE49-F238E27FC236}">
                <a16:creationId xmlns:a16="http://schemas.microsoft.com/office/drawing/2014/main" id="{E6BD6B5A-7E1D-A4C4-408B-9F0728CB68B3}"/>
              </a:ext>
            </a:extLst>
          </p:cNvPr>
          <p:cNvSpPr>
            <a:spLocks noGrp="1"/>
          </p:cNvSpPr>
          <p:nvPr>
            <p:ph type="sldNum" sz="quarter" idx="12"/>
          </p:nvPr>
        </p:nvSpPr>
        <p:spPr/>
        <p:txBody>
          <a:bodyPr/>
          <a:lstStyle/>
          <a:p>
            <a:fld id="{D57F1E4F-1CFF-5643-939E-217C01CDF565}" type="slidenum">
              <a:rPr lang="en-US" smtClean="0"/>
              <a:pPr/>
              <a:t>26</a:t>
            </a:fld>
            <a:endParaRPr lang="en-US" dirty="0"/>
          </a:p>
        </p:txBody>
      </p:sp>
      <p:pic>
        <p:nvPicPr>
          <p:cNvPr id="4" name="Picture 4" descr="Nervous GIFs - Get the best gif on GIFER">
            <a:extLst>
              <a:ext uri="{FF2B5EF4-FFF2-40B4-BE49-F238E27FC236}">
                <a16:creationId xmlns:a16="http://schemas.microsoft.com/office/drawing/2014/main" id="{B6BF4329-4254-EB21-2298-24A46668E4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74456" y="2672640"/>
            <a:ext cx="2566030" cy="19245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0601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66FA1-84DA-7380-BE85-BCDE2E739B20}"/>
              </a:ext>
            </a:extLst>
          </p:cNvPr>
          <p:cNvSpPr>
            <a:spLocks noGrp="1"/>
          </p:cNvSpPr>
          <p:nvPr>
            <p:ph type="title"/>
          </p:nvPr>
        </p:nvSpPr>
        <p:spPr/>
        <p:txBody>
          <a:bodyPr/>
          <a:lstStyle/>
          <a:p>
            <a:r>
              <a:rPr lang="en-US" sz="5400" dirty="0"/>
              <a:t>Contents</a:t>
            </a:r>
          </a:p>
        </p:txBody>
      </p:sp>
      <p:sp>
        <p:nvSpPr>
          <p:cNvPr id="3" name="Content Placeholder 2">
            <a:extLst>
              <a:ext uri="{FF2B5EF4-FFF2-40B4-BE49-F238E27FC236}">
                <a16:creationId xmlns:a16="http://schemas.microsoft.com/office/drawing/2014/main" id="{9660515F-3D25-1884-0A18-684A6F97E12A}"/>
              </a:ext>
            </a:extLst>
          </p:cNvPr>
          <p:cNvSpPr>
            <a:spLocks noGrp="1"/>
          </p:cNvSpPr>
          <p:nvPr>
            <p:ph idx="1"/>
          </p:nvPr>
        </p:nvSpPr>
        <p:spPr/>
        <p:txBody>
          <a:bodyPr/>
          <a:lstStyle/>
          <a:p>
            <a:r>
              <a:rPr lang="en-US" dirty="0"/>
              <a:t>Introduction</a:t>
            </a:r>
          </a:p>
          <a:p>
            <a:r>
              <a:rPr lang="en-US" dirty="0"/>
              <a:t>Tasks</a:t>
            </a:r>
          </a:p>
          <a:p>
            <a:r>
              <a:rPr lang="en-US" dirty="0"/>
              <a:t>Data collection</a:t>
            </a:r>
          </a:p>
          <a:p>
            <a:r>
              <a:rPr lang="en-US" dirty="0"/>
              <a:t>Methodology</a:t>
            </a:r>
          </a:p>
          <a:p>
            <a:r>
              <a:rPr lang="en-US" dirty="0"/>
              <a:t>Infographics</a:t>
            </a:r>
          </a:p>
          <a:p>
            <a:r>
              <a:rPr lang="en-US" dirty="0"/>
              <a:t>Code </a:t>
            </a:r>
          </a:p>
          <a:p>
            <a:r>
              <a:rPr lang="en-US" dirty="0"/>
              <a:t>Conclusion</a:t>
            </a:r>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EDBED828-222E-A10F-BCA0-66F15001D120}"/>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311864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50767-F6B0-EE89-1C51-531F9CCA2E0A}"/>
              </a:ext>
            </a:extLst>
          </p:cNvPr>
          <p:cNvSpPr>
            <a:spLocks noGrp="1"/>
          </p:cNvSpPr>
          <p:nvPr>
            <p:ph type="title"/>
          </p:nvPr>
        </p:nvSpPr>
        <p:spPr/>
        <p:txBody>
          <a:bodyPr anchor="ctr"/>
          <a:lstStyle/>
          <a:p>
            <a:pPr algn="ctr"/>
            <a:r>
              <a:rPr lang="en-US" sz="6000" b="1" i="0" u="none" strike="noStrike" dirty="0">
                <a:solidFill>
                  <a:srgbClr val="FFFFFF"/>
                </a:solidFill>
                <a:effectLst/>
                <a:cs typeface="Aharoni" panose="02010803020104030203" pitchFamily="2" charset="-79"/>
              </a:rPr>
              <a:t>INTRODUCTION</a:t>
            </a:r>
            <a:endParaRPr lang="en-US" sz="6000" dirty="0">
              <a:cs typeface="Aharoni" panose="02010803020104030203" pitchFamily="2" charset="-79"/>
            </a:endParaRPr>
          </a:p>
        </p:txBody>
      </p:sp>
      <p:sp>
        <p:nvSpPr>
          <p:cNvPr id="4" name="Text Placeholder 3">
            <a:extLst>
              <a:ext uri="{FF2B5EF4-FFF2-40B4-BE49-F238E27FC236}">
                <a16:creationId xmlns:a16="http://schemas.microsoft.com/office/drawing/2014/main" id="{D7C52D29-3BE0-AE9C-FF6A-A9EE048F77A0}"/>
              </a:ext>
            </a:extLst>
          </p:cNvPr>
          <p:cNvSpPr>
            <a:spLocks noGrp="1"/>
          </p:cNvSpPr>
          <p:nvPr>
            <p:ph type="body" sz="quarter" idx="16"/>
          </p:nvPr>
        </p:nvSpPr>
        <p:spPr>
          <a:xfrm>
            <a:off x="495878" y="4696289"/>
            <a:ext cx="10487825" cy="1500326"/>
          </a:xfrm>
        </p:spPr>
        <p:txBody>
          <a:bodyPr>
            <a:noAutofit/>
          </a:bodyPr>
          <a:lstStyle/>
          <a:p>
            <a:pPr algn="just" rtl="0">
              <a:spcBef>
                <a:spcPts val="1200"/>
              </a:spcBef>
              <a:spcAft>
                <a:spcPts val="1200"/>
              </a:spcAft>
            </a:pPr>
            <a:r>
              <a:rPr lang="en-US" sz="2300" b="0" i="0" u="none" strike="noStrike" dirty="0">
                <a:effectLst/>
                <a:latin typeface="Comic Sans MS" panose="030F0702030302020204" pitchFamily="66" charset="0"/>
              </a:rPr>
              <a:t>This presentation examines the 10-week price trends of onions and potatoes. We’ll compare their price variability using statistical measures like mean, median, mode, standard deviation, and mean deviation to determine which product experienced greater fluctuation.</a:t>
            </a:r>
            <a:endParaRPr lang="en-US" sz="2300" b="0" dirty="0">
              <a:effectLst/>
            </a:endParaRPr>
          </a:p>
        </p:txBody>
      </p:sp>
      <p:sp>
        <p:nvSpPr>
          <p:cNvPr id="3" name="Slide Number Placeholder 2">
            <a:extLst>
              <a:ext uri="{FF2B5EF4-FFF2-40B4-BE49-F238E27FC236}">
                <a16:creationId xmlns:a16="http://schemas.microsoft.com/office/drawing/2014/main" id="{C194DF15-B610-F502-CE0E-386977F3E803}"/>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1026" name="Picture 2" descr="Albert Pinto Ko Gussa Kyoon Aata Hai?🤣 | Bollywood">
            <a:extLst>
              <a:ext uri="{FF2B5EF4-FFF2-40B4-BE49-F238E27FC236}">
                <a16:creationId xmlns:a16="http://schemas.microsoft.com/office/drawing/2014/main" id="{5980D1D2-933A-601C-8318-5CFF39CC60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8592" y="1238502"/>
            <a:ext cx="4573972" cy="257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8159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35C81-21BF-3CF8-F9FF-3E5D66C80C9F}"/>
              </a:ext>
            </a:extLst>
          </p:cNvPr>
          <p:cNvSpPr>
            <a:spLocks noGrp="1"/>
          </p:cNvSpPr>
          <p:nvPr>
            <p:ph type="title"/>
          </p:nvPr>
        </p:nvSpPr>
        <p:spPr/>
        <p:txBody>
          <a:bodyPr/>
          <a:lstStyle/>
          <a:p>
            <a:r>
              <a:rPr lang="en-US" sz="6000" dirty="0"/>
              <a:t>Tasks</a:t>
            </a:r>
          </a:p>
        </p:txBody>
      </p:sp>
      <p:sp>
        <p:nvSpPr>
          <p:cNvPr id="4" name="Text Placeholder 3">
            <a:extLst>
              <a:ext uri="{FF2B5EF4-FFF2-40B4-BE49-F238E27FC236}">
                <a16:creationId xmlns:a16="http://schemas.microsoft.com/office/drawing/2014/main" id="{C39FD7AA-519F-3ADA-24A2-4D3F2806B8A6}"/>
              </a:ext>
            </a:extLst>
          </p:cNvPr>
          <p:cNvSpPr>
            <a:spLocks noGrp="1"/>
          </p:cNvSpPr>
          <p:nvPr>
            <p:ph type="body" sz="half" idx="2"/>
          </p:nvPr>
        </p:nvSpPr>
        <p:spPr>
          <a:xfrm>
            <a:off x="5378821" y="689391"/>
            <a:ext cx="5647245" cy="4956807"/>
          </a:xfrm>
        </p:spPr>
        <p:txBody>
          <a:bodyPr>
            <a:noAutofit/>
          </a:bodyPr>
          <a:lstStyle/>
          <a:p>
            <a:pPr rtl="0">
              <a:lnSpc>
                <a:spcPct val="150000"/>
              </a:lnSpc>
              <a:spcBef>
                <a:spcPts val="0"/>
              </a:spcBef>
              <a:spcAft>
                <a:spcPts val="800"/>
              </a:spcAft>
            </a:pPr>
            <a:r>
              <a:rPr lang="en-US" sz="2000" b="0" i="0" u="none" strike="noStrike" dirty="0">
                <a:effectLst/>
                <a:latin typeface="Times New Roman" panose="02020603050405020304" pitchFamily="18" charset="0"/>
              </a:rPr>
              <a:t>Collect two product’s 10-week price (per kg). </a:t>
            </a:r>
            <a:endParaRPr lang="en-US" sz="2000" b="0" dirty="0">
              <a:effectLst/>
            </a:endParaRPr>
          </a:p>
          <a:p>
            <a:pPr rtl="0">
              <a:lnSpc>
                <a:spcPct val="150000"/>
              </a:lnSpc>
              <a:spcBef>
                <a:spcPts val="0"/>
              </a:spcBef>
              <a:spcAft>
                <a:spcPts val="800"/>
              </a:spcAft>
            </a:pPr>
            <a:r>
              <a:rPr lang="en-US" sz="2000" b="0" i="0" u="none" strike="noStrike" dirty="0">
                <a:effectLst/>
                <a:latin typeface="Times New Roman" panose="02020603050405020304" pitchFamily="18" charset="0"/>
              </a:rPr>
              <a:t>Example: Week-1: onion-52, potato-22 </a:t>
            </a:r>
            <a:endParaRPr lang="en-US" sz="2000" b="0" dirty="0">
              <a:effectLst/>
            </a:endParaRPr>
          </a:p>
          <a:p>
            <a:pPr rtl="0">
              <a:lnSpc>
                <a:spcPct val="150000"/>
              </a:lnSpc>
              <a:spcBef>
                <a:spcPts val="0"/>
              </a:spcBef>
              <a:spcAft>
                <a:spcPts val="800"/>
              </a:spcAft>
            </a:pPr>
            <a:r>
              <a:rPr lang="en-US" sz="2000" b="0" i="0" u="none" strike="noStrike" dirty="0">
                <a:effectLst/>
                <a:latin typeface="Times New Roman" panose="02020603050405020304" pitchFamily="18" charset="0"/>
              </a:rPr>
              <a:t>Week-2: onion-48, potato-23 </a:t>
            </a:r>
            <a:endParaRPr lang="en-US" sz="2000" b="0" dirty="0">
              <a:effectLst/>
            </a:endParaRPr>
          </a:p>
          <a:p>
            <a:pPr rtl="0">
              <a:lnSpc>
                <a:spcPct val="150000"/>
              </a:lnSpc>
              <a:spcBef>
                <a:spcPts val="0"/>
              </a:spcBef>
              <a:spcAft>
                <a:spcPts val="800"/>
              </a:spcAft>
            </a:pPr>
            <a:r>
              <a:rPr lang="en-US" sz="2000" b="0" i="0" u="none" strike="noStrike" dirty="0">
                <a:effectLst/>
                <a:latin typeface="Times New Roman" panose="02020603050405020304" pitchFamily="18" charset="0"/>
              </a:rPr>
              <a:t>Then prepare frequency distribution table for each of the products and compare the followings:</a:t>
            </a:r>
            <a:endParaRPr lang="en-US" sz="2000" b="0" dirty="0">
              <a:effectLst/>
            </a:endParaRPr>
          </a:p>
          <a:p>
            <a:pPr marL="457200" indent="-457200" rtl="0" fontAlgn="base">
              <a:lnSpc>
                <a:spcPct val="150000"/>
              </a:lnSpc>
              <a:spcBef>
                <a:spcPts val="0"/>
              </a:spcBef>
              <a:spcAft>
                <a:spcPts val="0"/>
              </a:spcAft>
              <a:buFont typeface="+mj-lt"/>
              <a:buAutoNum type="arabicPeriod"/>
            </a:pPr>
            <a:r>
              <a:rPr lang="en-US" sz="2000" b="0" i="0" u="none" strike="noStrike" dirty="0">
                <a:effectLst/>
                <a:latin typeface="Times New Roman" panose="02020603050405020304" pitchFamily="18" charset="0"/>
              </a:rPr>
              <a:t>Mean, Median and mode of the prices</a:t>
            </a:r>
          </a:p>
          <a:p>
            <a:pPr marL="457200" indent="-457200" rtl="0" fontAlgn="base">
              <a:lnSpc>
                <a:spcPct val="150000"/>
              </a:lnSpc>
              <a:spcBef>
                <a:spcPts val="0"/>
              </a:spcBef>
              <a:spcAft>
                <a:spcPts val="0"/>
              </a:spcAft>
              <a:buFont typeface="+mj-lt"/>
              <a:buAutoNum type="arabicPeriod"/>
            </a:pPr>
            <a:r>
              <a:rPr lang="en-US" sz="2000" b="0" i="0" u="none" strike="noStrike" dirty="0">
                <a:effectLst/>
                <a:latin typeface="Times New Roman" panose="02020603050405020304" pitchFamily="18" charset="0"/>
              </a:rPr>
              <a:t>Standard deviation and Mean deviation of the prices of each of the products</a:t>
            </a:r>
          </a:p>
          <a:p>
            <a:pPr marL="457200" indent="-457200" rtl="0" fontAlgn="base">
              <a:lnSpc>
                <a:spcPct val="150000"/>
              </a:lnSpc>
              <a:spcBef>
                <a:spcPts val="0"/>
              </a:spcBef>
              <a:spcAft>
                <a:spcPts val="0"/>
              </a:spcAft>
              <a:buFont typeface="+mj-lt"/>
              <a:buAutoNum type="arabicPeriod"/>
            </a:pPr>
            <a:r>
              <a:rPr lang="en-US" sz="2000" b="0" i="0" u="none" strike="noStrike" dirty="0">
                <a:effectLst/>
                <a:latin typeface="Times New Roman" panose="02020603050405020304" pitchFamily="18" charset="0"/>
              </a:rPr>
              <a:t>Which product has more variability of prices and why?</a:t>
            </a:r>
          </a:p>
        </p:txBody>
      </p:sp>
      <p:sp>
        <p:nvSpPr>
          <p:cNvPr id="5" name="Slide Number Placeholder 4">
            <a:extLst>
              <a:ext uri="{FF2B5EF4-FFF2-40B4-BE49-F238E27FC236}">
                <a16:creationId xmlns:a16="http://schemas.microsoft.com/office/drawing/2014/main" id="{DE10067D-9978-CD5B-1FEC-8AA788047A8E}"/>
              </a:ext>
            </a:extLst>
          </p:cNvPr>
          <p:cNvSpPr>
            <a:spLocks noGrp="1"/>
          </p:cNvSpPr>
          <p:nvPr>
            <p:ph type="sldNum" sz="quarter" idx="12"/>
          </p:nvPr>
        </p:nvSpPr>
        <p:spPr/>
        <p:txBody>
          <a:bodyPr/>
          <a:lstStyle/>
          <a:p>
            <a:fld id="{D57F1E4F-1CFF-5643-939E-217C01CDF565}" type="slidenum">
              <a:rPr lang="en-US" smtClean="0"/>
              <a:pPr/>
              <a:t>5</a:t>
            </a:fld>
            <a:endParaRPr lang="en-US" dirty="0"/>
          </a:p>
        </p:txBody>
      </p:sp>
      <p:pic>
        <p:nvPicPr>
          <p:cNvPr id="2050" name="Picture 2" descr="Memes / Spider-Man: Spider-Verse - TV Tropes">
            <a:extLst>
              <a:ext uri="{FF2B5EF4-FFF2-40B4-BE49-F238E27FC236}">
                <a16:creationId xmlns:a16="http://schemas.microsoft.com/office/drawing/2014/main" id="{384FCDCA-6748-1EC1-9D44-0F93DFDC95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3151" y="2800868"/>
            <a:ext cx="3819959" cy="239059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CF4990E-1767-C553-4EB9-D7F7A6B59FDC}"/>
              </a:ext>
            </a:extLst>
          </p:cNvPr>
          <p:cNvSpPr txBox="1"/>
          <p:nvPr/>
        </p:nvSpPr>
        <p:spPr>
          <a:xfrm>
            <a:off x="3088906" y="2800868"/>
            <a:ext cx="476651" cy="923330"/>
          </a:xfrm>
          <a:prstGeom prst="rect">
            <a:avLst/>
          </a:prstGeom>
          <a:noFill/>
        </p:spPr>
        <p:txBody>
          <a:bodyPr wrap="square" rtlCol="0">
            <a:spAutoFit/>
          </a:bodyPr>
          <a:lstStyle/>
          <a:p>
            <a:r>
              <a:rPr lang="en-US" sz="5400" dirty="0">
                <a:latin typeface="Arial Black" panose="020B0A04020102020204" pitchFamily="34" charset="0"/>
              </a:rPr>
              <a:t>?</a:t>
            </a:r>
          </a:p>
        </p:txBody>
      </p:sp>
      <p:sp>
        <p:nvSpPr>
          <p:cNvPr id="6" name="TextBox 5">
            <a:extLst>
              <a:ext uri="{FF2B5EF4-FFF2-40B4-BE49-F238E27FC236}">
                <a16:creationId xmlns:a16="http://schemas.microsoft.com/office/drawing/2014/main" id="{C070ED7A-4035-EC41-6710-4CE65F91D5A2}"/>
              </a:ext>
            </a:extLst>
          </p:cNvPr>
          <p:cNvSpPr txBox="1"/>
          <p:nvPr/>
        </p:nvSpPr>
        <p:spPr>
          <a:xfrm>
            <a:off x="3467379" y="3192893"/>
            <a:ext cx="476651" cy="923330"/>
          </a:xfrm>
          <a:prstGeom prst="rect">
            <a:avLst/>
          </a:prstGeom>
          <a:noFill/>
        </p:spPr>
        <p:txBody>
          <a:bodyPr wrap="square" rtlCol="0">
            <a:spAutoFit/>
          </a:bodyPr>
          <a:lstStyle/>
          <a:p>
            <a:r>
              <a:rPr lang="en-US" sz="5400" dirty="0">
                <a:latin typeface="Arial Black" panose="020B0A04020102020204" pitchFamily="34" charset="0"/>
              </a:rPr>
              <a:t>?</a:t>
            </a:r>
          </a:p>
        </p:txBody>
      </p:sp>
      <p:sp>
        <p:nvSpPr>
          <p:cNvPr id="7" name="TextBox 6">
            <a:extLst>
              <a:ext uri="{FF2B5EF4-FFF2-40B4-BE49-F238E27FC236}">
                <a16:creationId xmlns:a16="http://schemas.microsoft.com/office/drawing/2014/main" id="{E30A1006-BF7F-7327-5AA7-3B15A1E9E728}"/>
              </a:ext>
            </a:extLst>
          </p:cNvPr>
          <p:cNvSpPr txBox="1"/>
          <p:nvPr/>
        </p:nvSpPr>
        <p:spPr>
          <a:xfrm>
            <a:off x="2852692" y="3334279"/>
            <a:ext cx="476651" cy="923330"/>
          </a:xfrm>
          <a:prstGeom prst="rect">
            <a:avLst/>
          </a:prstGeom>
          <a:noFill/>
        </p:spPr>
        <p:txBody>
          <a:bodyPr wrap="square" rtlCol="0">
            <a:spAutoFit/>
          </a:bodyPr>
          <a:lstStyle/>
          <a:p>
            <a:r>
              <a:rPr lang="en-US" sz="5400" dirty="0">
                <a:latin typeface="Arial Black" panose="020B0A04020102020204" pitchFamily="34" charset="0"/>
              </a:rPr>
              <a:t>?</a:t>
            </a:r>
          </a:p>
        </p:txBody>
      </p:sp>
    </p:spTree>
    <p:extLst>
      <p:ext uri="{BB962C8B-B14F-4D97-AF65-F5344CB8AC3E}">
        <p14:creationId xmlns:p14="http://schemas.microsoft.com/office/powerpoint/2010/main" val="347781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AE06E-E8B9-4254-57EF-E410F34DE053}"/>
              </a:ext>
            </a:extLst>
          </p:cNvPr>
          <p:cNvSpPr>
            <a:spLocks noGrp="1"/>
          </p:cNvSpPr>
          <p:nvPr>
            <p:ph type="title"/>
          </p:nvPr>
        </p:nvSpPr>
        <p:spPr/>
        <p:txBody>
          <a:bodyPr/>
          <a:lstStyle/>
          <a:p>
            <a:r>
              <a:rPr lang="en-US" sz="6600" dirty="0"/>
              <a:t>DATA COLLECTION</a:t>
            </a:r>
          </a:p>
        </p:txBody>
      </p:sp>
      <p:sp>
        <p:nvSpPr>
          <p:cNvPr id="5" name="Slide Number Placeholder 4">
            <a:extLst>
              <a:ext uri="{FF2B5EF4-FFF2-40B4-BE49-F238E27FC236}">
                <a16:creationId xmlns:a16="http://schemas.microsoft.com/office/drawing/2014/main" id="{A48D7F66-155E-892D-8B09-C37D724635E5}"/>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1791762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33A89-77EC-99D9-E098-C6CC2AC009BA}"/>
              </a:ext>
            </a:extLst>
          </p:cNvPr>
          <p:cNvSpPr>
            <a:spLocks noGrp="1"/>
          </p:cNvSpPr>
          <p:nvPr>
            <p:ph type="title"/>
          </p:nvPr>
        </p:nvSpPr>
        <p:spPr/>
        <p:txBody>
          <a:bodyPr/>
          <a:lstStyle/>
          <a:p>
            <a:r>
              <a:rPr lang="en-US" dirty="0"/>
              <a:t>Collected Data</a:t>
            </a:r>
          </a:p>
        </p:txBody>
      </p:sp>
      <p:graphicFrame>
        <p:nvGraphicFramePr>
          <p:cNvPr id="5" name="Table 4">
            <a:extLst>
              <a:ext uri="{FF2B5EF4-FFF2-40B4-BE49-F238E27FC236}">
                <a16:creationId xmlns:a16="http://schemas.microsoft.com/office/drawing/2014/main" id="{8DC6255D-01A1-71BF-77AC-6CBE1A9A2A3E}"/>
              </a:ext>
            </a:extLst>
          </p:cNvPr>
          <p:cNvGraphicFramePr>
            <a:graphicFrameLocks noGrp="1"/>
          </p:cNvGraphicFramePr>
          <p:nvPr>
            <p:extLst>
              <p:ext uri="{D42A27DB-BD31-4B8C-83A1-F6EECF244321}">
                <p14:modId xmlns:p14="http://schemas.microsoft.com/office/powerpoint/2010/main" val="3037464707"/>
              </p:ext>
            </p:extLst>
          </p:nvPr>
        </p:nvGraphicFramePr>
        <p:xfrm>
          <a:off x="488272" y="2446982"/>
          <a:ext cx="11363418" cy="4079240"/>
        </p:xfrm>
        <a:graphic>
          <a:graphicData uri="http://schemas.openxmlformats.org/drawingml/2006/table">
            <a:tbl>
              <a:tblPr firstRow="1" bandRow="1">
                <a:tableStyleId>{5C22544A-7EE6-4342-B048-85BDC9FD1C3A}</a:tableStyleId>
              </a:tblPr>
              <a:tblGrid>
                <a:gridCol w="3787806">
                  <a:extLst>
                    <a:ext uri="{9D8B030D-6E8A-4147-A177-3AD203B41FA5}">
                      <a16:colId xmlns:a16="http://schemas.microsoft.com/office/drawing/2014/main" val="556413503"/>
                    </a:ext>
                  </a:extLst>
                </a:gridCol>
                <a:gridCol w="3787806">
                  <a:extLst>
                    <a:ext uri="{9D8B030D-6E8A-4147-A177-3AD203B41FA5}">
                      <a16:colId xmlns:a16="http://schemas.microsoft.com/office/drawing/2014/main" val="1215347777"/>
                    </a:ext>
                  </a:extLst>
                </a:gridCol>
                <a:gridCol w="3787806">
                  <a:extLst>
                    <a:ext uri="{9D8B030D-6E8A-4147-A177-3AD203B41FA5}">
                      <a16:colId xmlns:a16="http://schemas.microsoft.com/office/drawing/2014/main" val="3434908190"/>
                    </a:ext>
                  </a:extLst>
                </a:gridCol>
              </a:tblGrid>
              <a:tr h="370840">
                <a:tc>
                  <a:txBody>
                    <a:bodyPr/>
                    <a:lstStyle/>
                    <a:p>
                      <a:pPr marL="0" marR="0" algn="ctr">
                        <a:lnSpc>
                          <a:spcPct val="107000"/>
                        </a:lnSpc>
                        <a:spcBef>
                          <a:spcPts val="0"/>
                        </a:spcBef>
                        <a:spcAft>
                          <a:spcPts val="0"/>
                        </a:spcAft>
                      </a:pPr>
                      <a:r>
                        <a:rPr lang="en-US" sz="1800" b="1" kern="100" dirty="0">
                          <a:solidFill>
                            <a:srgbClr val="FFFFFF"/>
                          </a:solidFill>
                          <a:effectLst/>
                          <a:latin typeface="Calibri" panose="020F0502020204030204" pitchFamily="34" charset="0"/>
                          <a:ea typeface="Calibri" panose="020F0502020204030204" pitchFamily="34" charset="0"/>
                          <a:cs typeface="Vrinda" panose="020B0502040204020203" pitchFamily="34" charset="0"/>
                        </a:rPr>
                        <a:t>Week</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800" b="1" kern="100" dirty="0">
                          <a:solidFill>
                            <a:srgbClr val="FFFFFF"/>
                          </a:solidFill>
                          <a:effectLst/>
                          <a:latin typeface="Calibri" panose="020F0502020204030204" pitchFamily="34" charset="0"/>
                          <a:ea typeface="Calibri" panose="020F0502020204030204" pitchFamily="34" charset="0"/>
                          <a:cs typeface="Vrinda" panose="020B0502040204020203" pitchFamily="34" charset="0"/>
                        </a:rPr>
                        <a:t>Onion (per kg)</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800" b="1" kern="100" dirty="0">
                          <a:solidFill>
                            <a:srgbClr val="FFFFFF"/>
                          </a:solidFill>
                          <a:effectLst/>
                          <a:latin typeface="Calibri" panose="020F0502020204030204" pitchFamily="34" charset="0"/>
                          <a:ea typeface="Calibri" panose="020F0502020204030204" pitchFamily="34" charset="0"/>
                          <a:cs typeface="Vrinda" panose="020B0502040204020203" pitchFamily="34" charset="0"/>
                        </a:rPr>
                        <a:t>Potato (per kg)</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299315091"/>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1</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52</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22</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379908109"/>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2</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48</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25</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3005979480"/>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3</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52</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27</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1521631043"/>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4</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54</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30</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828798079"/>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5</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56</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28</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2202791808"/>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6</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58</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30</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1511510235"/>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7</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55</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35</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77852675"/>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8</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53</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38</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2147542702"/>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9</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50</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36</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3133876470"/>
                  </a:ext>
                </a:extLst>
              </a:tr>
              <a:tr h="370840">
                <a:tc>
                  <a:txBody>
                    <a:bodyPr/>
                    <a:lstStyle/>
                    <a:p>
                      <a:pPr marL="0" marR="0" algn="ctr">
                        <a:lnSpc>
                          <a:spcPct val="107000"/>
                        </a:lnSpc>
                        <a:spcBef>
                          <a:spcPts val="0"/>
                        </a:spcBef>
                        <a:spcAft>
                          <a:spcPts val="0"/>
                        </a:spcAft>
                      </a:pPr>
                      <a:r>
                        <a:rPr lang="en-US" sz="1600" b="1" kern="100">
                          <a:solidFill>
                            <a:srgbClr val="000000"/>
                          </a:solidFill>
                          <a:effectLst/>
                          <a:latin typeface="Calibri" panose="020F0502020204030204" pitchFamily="34" charset="0"/>
                          <a:ea typeface="Calibri" panose="020F0502020204030204" pitchFamily="34" charset="0"/>
                          <a:cs typeface="Vrinda" panose="020B0502040204020203" pitchFamily="34" charset="0"/>
                        </a:rPr>
                        <a:t>Week 10</a:t>
                      </a:r>
                      <a:endParaRPr lang="en-US" sz="1100" kern="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51</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tc>
                  <a:txBody>
                    <a:bodyPr/>
                    <a:lstStyle/>
                    <a:p>
                      <a:pPr marL="0" marR="0" algn="ctr">
                        <a:lnSpc>
                          <a:spcPct val="107000"/>
                        </a:lnSpc>
                        <a:spcBef>
                          <a:spcPts val="0"/>
                        </a:spcBef>
                        <a:spcAft>
                          <a:spcPts val="0"/>
                        </a:spcAft>
                      </a:pPr>
                      <a:r>
                        <a:rPr lang="en-US" sz="1600" kern="100" dirty="0">
                          <a:effectLst/>
                          <a:latin typeface="Calibri" panose="020F0502020204030204" pitchFamily="34" charset="0"/>
                          <a:ea typeface="Calibri" panose="020F0502020204030204" pitchFamily="34" charset="0"/>
                          <a:cs typeface="Vrinda" panose="020B0502040204020203" pitchFamily="34" charset="0"/>
                        </a:rPr>
                        <a:t>40</a:t>
                      </a:r>
                      <a:endParaRPr lang="en-US" sz="1100" kern="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nchor="ctr"/>
                </a:tc>
                <a:extLst>
                  <a:ext uri="{0D108BD9-81ED-4DB2-BD59-A6C34878D82A}">
                    <a16:rowId xmlns:a16="http://schemas.microsoft.com/office/drawing/2014/main" val="374472613"/>
                  </a:ext>
                </a:extLst>
              </a:tr>
            </a:tbl>
          </a:graphicData>
        </a:graphic>
      </p:graphicFrame>
      <p:sp>
        <p:nvSpPr>
          <p:cNvPr id="3" name="Slide Number Placeholder 2">
            <a:extLst>
              <a:ext uri="{FF2B5EF4-FFF2-40B4-BE49-F238E27FC236}">
                <a16:creationId xmlns:a16="http://schemas.microsoft.com/office/drawing/2014/main" id="{84358E4B-7B1F-AEAE-F42E-9F756E32EF94}"/>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4283282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B2F80-DBF0-61D7-8659-BD07B4F0504C}"/>
              </a:ext>
            </a:extLst>
          </p:cNvPr>
          <p:cNvSpPr>
            <a:spLocks noGrp="1"/>
          </p:cNvSpPr>
          <p:nvPr>
            <p:ph type="title"/>
          </p:nvPr>
        </p:nvSpPr>
        <p:spPr/>
        <p:txBody>
          <a:bodyPr/>
          <a:lstStyle/>
          <a:p>
            <a:r>
              <a:rPr lang="en-US" dirty="0"/>
              <a:t>Frequency Distribution Table</a:t>
            </a:r>
          </a:p>
        </p:txBody>
      </p:sp>
      <p:sp>
        <p:nvSpPr>
          <p:cNvPr id="3" name="Text Placeholder 2">
            <a:extLst>
              <a:ext uri="{FF2B5EF4-FFF2-40B4-BE49-F238E27FC236}">
                <a16:creationId xmlns:a16="http://schemas.microsoft.com/office/drawing/2014/main" id="{340D9701-5589-C0D5-67BC-DD616557B61D}"/>
              </a:ext>
            </a:extLst>
          </p:cNvPr>
          <p:cNvSpPr>
            <a:spLocks noGrp="1"/>
          </p:cNvSpPr>
          <p:nvPr>
            <p:ph type="body" idx="1"/>
          </p:nvPr>
        </p:nvSpPr>
        <p:spPr/>
        <p:txBody>
          <a:bodyPr/>
          <a:lstStyle/>
          <a:p>
            <a:r>
              <a:rPr lang="en-US" dirty="0"/>
              <a:t>Onions</a:t>
            </a:r>
          </a:p>
        </p:txBody>
      </p:sp>
      <p:graphicFrame>
        <p:nvGraphicFramePr>
          <p:cNvPr id="7" name="Content Placeholder 6">
            <a:extLst>
              <a:ext uri="{FF2B5EF4-FFF2-40B4-BE49-F238E27FC236}">
                <a16:creationId xmlns:a16="http://schemas.microsoft.com/office/drawing/2014/main" id="{3313D7AF-CB7A-197E-A4AD-A71171C54E25}"/>
              </a:ext>
            </a:extLst>
          </p:cNvPr>
          <p:cNvGraphicFramePr>
            <a:graphicFrameLocks noGrp="1"/>
          </p:cNvGraphicFramePr>
          <p:nvPr>
            <p:ph sz="half" idx="2"/>
            <p:extLst>
              <p:ext uri="{D42A27DB-BD31-4B8C-83A1-F6EECF244321}">
                <p14:modId xmlns:p14="http://schemas.microsoft.com/office/powerpoint/2010/main" val="4085392393"/>
              </p:ext>
            </p:extLst>
          </p:nvPr>
        </p:nvGraphicFramePr>
        <p:xfrm>
          <a:off x="809286" y="3292676"/>
          <a:ext cx="5189535" cy="2225040"/>
        </p:xfrm>
        <a:graphic>
          <a:graphicData uri="http://schemas.openxmlformats.org/drawingml/2006/table">
            <a:tbl>
              <a:tblPr firstRow="1" bandRow="1">
                <a:tableStyleId>{5C22544A-7EE6-4342-B048-85BDC9FD1C3A}</a:tableStyleId>
              </a:tblPr>
              <a:tblGrid>
                <a:gridCol w="1729845">
                  <a:extLst>
                    <a:ext uri="{9D8B030D-6E8A-4147-A177-3AD203B41FA5}">
                      <a16:colId xmlns:a16="http://schemas.microsoft.com/office/drawing/2014/main" val="3921030154"/>
                    </a:ext>
                  </a:extLst>
                </a:gridCol>
                <a:gridCol w="1729845">
                  <a:extLst>
                    <a:ext uri="{9D8B030D-6E8A-4147-A177-3AD203B41FA5}">
                      <a16:colId xmlns:a16="http://schemas.microsoft.com/office/drawing/2014/main" val="486405469"/>
                    </a:ext>
                  </a:extLst>
                </a:gridCol>
                <a:gridCol w="1729845">
                  <a:extLst>
                    <a:ext uri="{9D8B030D-6E8A-4147-A177-3AD203B41FA5}">
                      <a16:colId xmlns:a16="http://schemas.microsoft.com/office/drawing/2014/main" val="2393865766"/>
                    </a:ext>
                  </a:extLst>
                </a:gridCol>
              </a:tblGrid>
              <a:tr h="370840">
                <a:tc>
                  <a:txBody>
                    <a:bodyPr/>
                    <a:lstStyle/>
                    <a:p>
                      <a:pPr algn="ctr"/>
                      <a:r>
                        <a:rPr lang="en-US" dirty="0"/>
                        <a:t>Class Interval</a:t>
                      </a:r>
                    </a:p>
                  </a:txBody>
                  <a:tcPr anchor="ctr"/>
                </a:tc>
                <a:tc>
                  <a:txBody>
                    <a:bodyPr/>
                    <a:lstStyle/>
                    <a:p>
                      <a:pPr algn="ctr"/>
                      <a:r>
                        <a:rPr lang="en-US" dirty="0"/>
                        <a:t>tally</a:t>
                      </a:r>
                    </a:p>
                  </a:txBody>
                  <a:tcPr anchor="ctr"/>
                </a:tc>
                <a:tc>
                  <a:txBody>
                    <a:bodyPr/>
                    <a:lstStyle/>
                    <a:p>
                      <a:pPr algn="ctr"/>
                      <a:r>
                        <a:rPr lang="en-US" dirty="0"/>
                        <a:t>Frequency</a:t>
                      </a:r>
                    </a:p>
                  </a:txBody>
                  <a:tcPr anchor="ctr"/>
                </a:tc>
                <a:extLst>
                  <a:ext uri="{0D108BD9-81ED-4DB2-BD59-A6C34878D82A}">
                    <a16:rowId xmlns:a16="http://schemas.microsoft.com/office/drawing/2014/main" val="1692787432"/>
                  </a:ext>
                </a:extLst>
              </a:tr>
              <a:tr h="370840">
                <a:tc>
                  <a:txBody>
                    <a:bodyPr/>
                    <a:lstStyle/>
                    <a:p>
                      <a:pPr marL="342900" indent="-342900" algn="ctr">
                        <a:buAutoNum type="arabicPlain" startAt="48"/>
                      </a:pPr>
                      <a:r>
                        <a:rPr lang="en-US" dirty="0"/>
                        <a:t>-  50</a:t>
                      </a:r>
                    </a:p>
                  </a:txBody>
                  <a:tcPr anchor="ctr"/>
                </a:tc>
                <a:tc>
                  <a:txBody>
                    <a:bodyPr/>
                    <a:lstStyle/>
                    <a:p>
                      <a:pPr algn="ctr"/>
                      <a:r>
                        <a:rPr lang="en-US" dirty="0"/>
                        <a:t>||</a:t>
                      </a:r>
                    </a:p>
                  </a:txBody>
                  <a:tcPr anchor="ctr"/>
                </a:tc>
                <a:tc>
                  <a:txBody>
                    <a:bodyPr/>
                    <a:lstStyle/>
                    <a:p>
                      <a:pPr algn="ctr"/>
                      <a:r>
                        <a:rPr lang="en-US" dirty="0"/>
                        <a:t>2</a:t>
                      </a:r>
                    </a:p>
                  </a:txBody>
                  <a:tcPr anchor="ctr"/>
                </a:tc>
                <a:extLst>
                  <a:ext uri="{0D108BD9-81ED-4DB2-BD59-A6C34878D82A}">
                    <a16:rowId xmlns:a16="http://schemas.microsoft.com/office/drawing/2014/main" val="3590259440"/>
                  </a:ext>
                </a:extLst>
              </a:tr>
              <a:tr h="370840">
                <a:tc>
                  <a:txBody>
                    <a:bodyPr/>
                    <a:lstStyle/>
                    <a:p>
                      <a:pPr algn="ctr"/>
                      <a:r>
                        <a:rPr lang="en-US" dirty="0"/>
                        <a:t>50  -  52</a:t>
                      </a:r>
                    </a:p>
                  </a:txBody>
                  <a:tcPr anchor="ctr"/>
                </a:tc>
                <a:tc>
                  <a:txBody>
                    <a:bodyPr/>
                    <a:lstStyle/>
                    <a:p>
                      <a:pPr algn="ctr"/>
                      <a:r>
                        <a:rPr lang="en-US" dirty="0"/>
                        <a:t>|||</a:t>
                      </a:r>
                    </a:p>
                  </a:txBody>
                  <a:tcPr anchor="ctr"/>
                </a:tc>
                <a:tc>
                  <a:txBody>
                    <a:bodyPr/>
                    <a:lstStyle/>
                    <a:p>
                      <a:pPr algn="ctr"/>
                      <a:r>
                        <a:rPr lang="en-US" dirty="0"/>
                        <a:t>3</a:t>
                      </a:r>
                    </a:p>
                  </a:txBody>
                  <a:tcPr anchor="ctr"/>
                </a:tc>
                <a:extLst>
                  <a:ext uri="{0D108BD9-81ED-4DB2-BD59-A6C34878D82A}">
                    <a16:rowId xmlns:a16="http://schemas.microsoft.com/office/drawing/2014/main" val="2997892224"/>
                  </a:ext>
                </a:extLst>
              </a:tr>
              <a:tr h="370840">
                <a:tc>
                  <a:txBody>
                    <a:bodyPr/>
                    <a:lstStyle/>
                    <a:p>
                      <a:pPr algn="ctr"/>
                      <a:r>
                        <a:rPr lang="en-US" dirty="0"/>
                        <a:t>52  -  54</a:t>
                      </a:r>
                    </a:p>
                  </a:txBody>
                  <a:tcPr anchor="ctr"/>
                </a:tc>
                <a:tc>
                  <a:txBody>
                    <a:bodyPr/>
                    <a:lstStyle/>
                    <a:p>
                      <a:pPr algn="ctr"/>
                      <a:r>
                        <a:rPr lang="en-US" dirty="0"/>
                        <a:t>||</a:t>
                      </a:r>
                    </a:p>
                  </a:txBody>
                  <a:tcPr anchor="ctr"/>
                </a:tc>
                <a:tc>
                  <a:txBody>
                    <a:bodyPr/>
                    <a:lstStyle/>
                    <a:p>
                      <a:pPr algn="ctr"/>
                      <a:r>
                        <a:rPr lang="en-US" dirty="0"/>
                        <a:t>2</a:t>
                      </a:r>
                    </a:p>
                  </a:txBody>
                  <a:tcPr anchor="ctr"/>
                </a:tc>
                <a:extLst>
                  <a:ext uri="{0D108BD9-81ED-4DB2-BD59-A6C34878D82A}">
                    <a16:rowId xmlns:a16="http://schemas.microsoft.com/office/drawing/2014/main" val="3569977349"/>
                  </a:ext>
                </a:extLst>
              </a:tr>
              <a:tr h="370840">
                <a:tc>
                  <a:txBody>
                    <a:bodyPr/>
                    <a:lstStyle/>
                    <a:p>
                      <a:pPr algn="ctr"/>
                      <a:r>
                        <a:rPr lang="en-US" dirty="0"/>
                        <a:t>54  -  56</a:t>
                      </a:r>
                    </a:p>
                  </a:txBody>
                  <a:tcPr anchor="ctr"/>
                </a:tc>
                <a:tc>
                  <a:txBody>
                    <a:bodyPr/>
                    <a:lstStyle/>
                    <a:p>
                      <a:pPr algn="ctr"/>
                      <a:r>
                        <a:rPr lang="en-US" dirty="0"/>
                        <a:t>||</a:t>
                      </a:r>
                    </a:p>
                  </a:txBody>
                  <a:tcPr anchor="ctr"/>
                </a:tc>
                <a:tc>
                  <a:txBody>
                    <a:bodyPr/>
                    <a:lstStyle/>
                    <a:p>
                      <a:pPr algn="ctr"/>
                      <a:r>
                        <a:rPr lang="en-US" dirty="0"/>
                        <a:t>2</a:t>
                      </a:r>
                    </a:p>
                  </a:txBody>
                  <a:tcPr anchor="ctr"/>
                </a:tc>
                <a:extLst>
                  <a:ext uri="{0D108BD9-81ED-4DB2-BD59-A6C34878D82A}">
                    <a16:rowId xmlns:a16="http://schemas.microsoft.com/office/drawing/2014/main" val="552657453"/>
                  </a:ext>
                </a:extLst>
              </a:tr>
              <a:tr h="370840">
                <a:tc>
                  <a:txBody>
                    <a:bodyPr/>
                    <a:lstStyle/>
                    <a:p>
                      <a:pPr algn="ctr"/>
                      <a:r>
                        <a:rPr lang="en-US" dirty="0"/>
                        <a:t>56  -  58</a:t>
                      </a:r>
                    </a:p>
                  </a:txBody>
                  <a:tcPr anchor="ctr"/>
                </a:tc>
                <a:tc>
                  <a:txBody>
                    <a:bodyPr/>
                    <a:lstStyle/>
                    <a:p>
                      <a:pPr algn="ctr"/>
                      <a:r>
                        <a:rPr lang="en-US" dirty="0"/>
                        <a:t>|</a:t>
                      </a:r>
                    </a:p>
                  </a:txBody>
                  <a:tcPr anchor="ctr"/>
                </a:tc>
                <a:tc>
                  <a:txBody>
                    <a:bodyPr/>
                    <a:lstStyle/>
                    <a:p>
                      <a:pPr algn="ctr"/>
                      <a:r>
                        <a:rPr lang="en-US" dirty="0"/>
                        <a:t>1</a:t>
                      </a:r>
                    </a:p>
                  </a:txBody>
                  <a:tcPr anchor="ctr"/>
                </a:tc>
                <a:extLst>
                  <a:ext uri="{0D108BD9-81ED-4DB2-BD59-A6C34878D82A}">
                    <a16:rowId xmlns:a16="http://schemas.microsoft.com/office/drawing/2014/main" val="2809533417"/>
                  </a:ext>
                </a:extLst>
              </a:tr>
            </a:tbl>
          </a:graphicData>
        </a:graphic>
      </p:graphicFrame>
      <p:sp>
        <p:nvSpPr>
          <p:cNvPr id="5" name="Text Placeholder 4">
            <a:extLst>
              <a:ext uri="{FF2B5EF4-FFF2-40B4-BE49-F238E27FC236}">
                <a16:creationId xmlns:a16="http://schemas.microsoft.com/office/drawing/2014/main" id="{28A888EB-7705-23D8-7123-319DB3A32B6C}"/>
              </a:ext>
            </a:extLst>
          </p:cNvPr>
          <p:cNvSpPr>
            <a:spLocks noGrp="1"/>
          </p:cNvSpPr>
          <p:nvPr>
            <p:ph type="body" sz="quarter" idx="3"/>
          </p:nvPr>
        </p:nvSpPr>
        <p:spPr/>
        <p:txBody>
          <a:bodyPr/>
          <a:lstStyle/>
          <a:p>
            <a:r>
              <a:rPr lang="en-US" dirty="0"/>
              <a:t>Potatoes</a:t>
            </a:r>
          </a:p>
        </p:txBody>
      </p:sp>
      <p:graphicFrame>
        <p:nvGraphicFramePr>
          <p:cNvPr id="8" name="Content Placeholder 7">
            <a:extLst>
              <a:ext uri="{FF2B5EF4-FFF2-40B4-BE49-F238E27FC236}">
                <a16:creationId xmlns:a16="http://schemas.microsoft.com/office/drawing/2014/main" id="{3AD33BF7-33D4-620A-36D4-A31AB4BB9472}"/>
              </a:ext>
            </a:extLst>
          </p:cNvPr>
          <p:cNvGraphicFramePr>
            <a:graphicFrameLocks noGrp="1"/>
          </p:cNvGraphicFramePr>
          <p:nvPr>
            <p:ph sz="quarter" idx="4"/>
            <p:extLst>
              <p:ext uri="{D42A27DB-BD31-4B8C-83A1-F6EECF244321}">
                <p14:modId xmlns:p14="http://schemas.microsoft.com/office/powerpoint/2010/main" val="2510496571"/>
              </p:ext>
            </p:extLst>
          </p:nvPr>
        </p:nvGraphicFramePr>
        <p:xfrm>
          <a:off x="6182973" y="3292676"/>
          <a:ext cx="5194299" cy="2225040"/>
        </p:xfrm>
        <a:graphic>
          <a:graphicData uri="http://schemas.openxmlformats.org/drawingml/2006/table">
            <a:tbl>
              <a:tblPr firstRow="1" bandRow="1">
                <a:tableStyleId>{5C22544A-7EE6-4342-B048-85BDC9FD1C3A}</a:tableStyleId>
              </a:tblPr>
              <a:tblGrid>
                <a:gridCol w="1731433">
                  <a:extLst>
                    <a:ext uri="{9D8B030D-6E8A-4147-A177-3AD203B41FA5}">
                      <a16:colId xmlns:a16="http://schemas.microsoft.com/office/drawing/2014/main" val="1590225115"/>
                    </a:ext>
                  </a:extLst>
                </a:gridCol>
                <a:gridCol w="1731433">
                  <a:extLst>
                    <a:ext uri="{9D8B030D-6E8A-4147-A177-3AD203B41FA5}">
                      <a16:colId xmlns:a16="http://schemas.microsoft.com/office/drawing/2014/main" val="3258510480"/>
                    </a:ext>
                  </a:extLst>
                </a:gridCol>
                <a:gridCol w="1731433">
                  <a:extLst>
                    <a:ext uri="{9D8B030D-6E8A-4147-A177-3AD203B41FA5}">
                      <a16:colId xmlns:a16="http://schemas.microsoft.com/office/drawing/2014/main" val="462581017"/>
                    </a:ext>
                  </a:extLst>
                </a:gridCol>
              </a:tblGrid>
              <a:tr h="370840">
                <a:tc>
                  <a:txBody>
                    <a:bodyPr/>
                    <a:lstStyle/>
                    <a:p>
                      <a:pPr algn="ctr"/>
                      <a:r>
                        <a:rPr lang="en-US" dirty="0"/>
                        <a:t>Class Interval</a:t>
                      </a:r>
                    </a:p>
                  </a:txBody>
                  <a:tcPr anchor="ctr"/>
                </a:tc>
                <a:tc>
                  <a:txBody>
                    <a:bodyPr/>
                    <a:lstStyle/>
                    <a:p>
                      <a:pPr algn="ctr"/>
                      <a:r>
                        <a:rPr lang="en-US" dirty="0"/>
                        <a:t>Tally</a:t>
                      </a:r>
                    </a:p>
                  </a:txBody>
                  <a:tcPr anchor="ctr"/>
                </a:tc>
                <a:tc>
                  <a:txBody>
                    <a:bodyPr/>
                    <a:lstStyle/>
                    <a:p>
                      <a:pPr algn="ctr"/>
                      <a:r>
                        <a:rPr lang="en-US" dirty="0"/>
                        <a:t>Frequency</a:t>
                      </a:r>
                    </a:p>
                  </a:txBody>
                  <a:tcPr anchor="ctr"/>
                </a:tc>
                <a:extLst>
                  <a:ext uri="{0D108BD9-81ED-4DB2-BD59-A6C34878D82A}">
                    <a16:rowId xmlns:a16="http://schemas.microsoft.com/office/drawing/2014/main" val="2186607907"/>
                  </a:ext>
                </a:extLst>
              </a:tr>
              <a:tr h="370840">
                <a:tc>
                  <a:txBody>
                    <a:bodyPr/>
                    <a:lstStyle/>
                    <a:p>
                      <a:pPr algn="ctr"/>
                      <a:r>
                        <a:rPr lang="en-US" dirty="0"/>
                        <a:t>22  -  26</a:t>
                      </a:r>
                    </a:p>
                  </a:txBody>
                  <a:tcPr anchor="ctr"/>
                </a:tc>
                <a:tc>
                  <a:txBody>
                    <a:bodyPr/>
                    <a:lstStyle/>
                    <a:p>
                      <a:pPr algn="ctr"/>
                      <a:r>
                        <a:rPr lang="en-US" dirty="0"/>
                        <a:t>||</a:t>
                      </a:r>
                    </a:p>
                  </a:txBody>
                  <a:tcPr anchor="ctr"/>
                </a:tc>
                <a:tc>
                  <a:txBody>
                    <a:bodyPr/>
                    <a:lstStyle/>
                    <a:p>
                      <a:pPr algn="ctr"/>
                      <a:r>
                        <a:rPr lang="en-US" dirty="0"/>
                        <a:t>2</a:t>
                      </a:r>
                    </a:p>
                  </a:txBody>
                  <a:tcPr anchor="ctr"/>
                </a:tc>
                <a:extLst>
                  <a:ext uri="{0D108BD9-81ED-4DB2-BD59-A6C34878D82A}">
                    <a16:rowId xmlns:a16="http://schemas.microsoft.com/office/drawing/2014/main" val="1366158846"/>
                  </a:ext>
                </a:extLst>
              </a:tr>
              <a:tr h="370840">
                <a:tc>
                  <a:txBody>
                    <a:bodyPr/>
                    <a:lstStyle/>
                    <a:p>
                      <a:pPr algn="ctr"/>
                      <a:r>
                        <a:rPr lang="en-US" dirty="0"/>
                        <a:t>26  -  30</a:t>
                      </a:r>
                    </a:p>
                  </a:txBody>
                  <a:tcPr anchor="ctr"/>
                </a:tc>
                <a:tc>
                  <a:txBody>
                    <a:bodyPr/>
                    <a:lstStyle/>
                    <a:p>
                      <a:pPr algn="ctr"/>
                      <a:r>
                        <a:rPr lang="en-US" dirty="0"/>
                        <a:t>||||</a:t>
                      </a:r>
                    </a:p>
                  </a:txBody>
                  <a:tcPr anchor="ctr"/>
                </a:tc>
                <a:tc>
                  <a:txBody>
                    <a:bodyPr/>
                    <a:lstStyle/>
                    <a:p>
                      <a:pPr algn="ctr"/>
                      <a:r>
                        <a:rPr lang="en-US" dirty="0"/>
                        <a:t>4</a:t>
                      </a:r>
                    </a:p>
                  </a:txBody>
                  <a:tcPr anchor="ctr"/>
                </a:tc>
                <a:extLst>
                  <a:ext uri="{0D108BD9-81ED-4DB2-BD59-A6C34878D82A}">
                    <a16:rowId xmlns:a16="http://schemas.microsoft.com/office/drawing/2014/main" val="2763990216"/>
                  </a:ext>
                </a:extLst>
              </a:tr>
              <a:tr h="370840">
                <a:tc>
                  <a:txBody>
                    <a:bodyPr/>
                    <a:lstStyle/>
                    <a:p>
                      <a:pPr algn="ctr"/>
                      <a:r>
                        <a:rPr lang="en-US" dirty="0"/>
                        <a:t>30  -  34</a:t>
                      </a:r>
                    </a:p>
                  </a:txBody>
                  <a:tcPr anchor="ctr"/>
                </a:tc>
                <a:tc>
                  <a:txBody>
                    <a:bodyPr/>
                    <a:lstStyle/>
                    <a:p>
                      <a:pPr algn="ctr"/>
                      <a:endParaRPr lang="en-US" dirty="0"/>
                    </a:p>
                  </a:txBody>
                  <a:tcPr anchor="ctr"/>
                </a:tc>
                <a:tc>
                  <a:txBody>
                    <a:bodyPr/>
                    <a:lstStyle/>
                    <a:p>
                      <a:pPr algn="ctr"/>
                      <a:r>
                        <a:rPr lang="en-US" dirty="0"/>
                        <a:t>0</a:t>
                      </a:r>
                    </a:p>
                  </a:txBody>
                  <a:tcPr anchor="ctr"/>
                </a:tc>
                <a:extLst>
                  <a:ext uri="{0D108BD9-81ED-4DB2-BD59-A6C34878D82A}">
                    <a16:rowId xmlns:a16="http://schemas.microsoft.com/office/drawing/2014/main" val="4254727704"/>
                  </a:ext>
                </a:extLst>
              </a:tr>
              <a:tr h="370840">
                <a:tc>
                  <a:txBody>
                    <a:bodyPr/>
                    <a:lstStyle/>
                    <a:p>
                      <a:pPr algn="ctr"/>
                      <a:r>
                        <a:rPr lang="en-US" dirty="0"/>
                        <a:t>34  -  38</a:t>
                      </a:r>
                    </a:p>
                  </a:txBody>
                  <a:tcPr anchor="ctr"/>
                </a:tc>
                <a:tc>
                  <a:txBody>
                    <a:bodyPr/>
                    <a:lstStyle/>
                    <a:p>
                      <a:pPr algn="ctr"/>
                      <a:r>
                        <a:rPr lang="en-US" dirty="0"/>
                        <a:t>|||</a:t>
                      </a:r>
                    </a:p>
                  </a:txBody>
                  <a:tcPr anchor="ctr"/>
                </a:tc>
                <a:tc>
                  <a:txBody>
                    <a:bodyPr/>
                    <a:lstStyle/>
                    <a:p>
                      <a:pPr algn="ctr"/>
                      <a:r>
                        <a:rPr lang="en-US" dirty="0"/>
                        <a:t>3</a:t>
                      </a:r>
                    </a:p>
                  </a:txBody>
                  <a:tcPr anchor="ctr"/>
                </a:tc>
                <a:extLst>
                  <a:ext uri="{0D108BD9-81ED-4DB2-BD59-A6C34878D82A}">
                    <a16:rowId xmlns:a16="http://schemas.microsoft.com/office/drawing/2014/main" val="989473330"/>
                  </a:ext>
                </a:extLst>
              </a:tr>
              <a:tr h="370840">
                <a:tc>
                  <a:txBody>
                    <a:bodyPr/>
                    <a:lstStyle/>
                    <a:p>
                      <a:pPr algn="ctr"/>
                      <a:r>
                        <a:rPr lang="en-US" dirty="0"/>
                        <a:t>38  -  42</a:t>
                      </a:r>
                    </a:p>
                  </a:txBody>
                  <a:tcPr anchor="ctr"/>
                </a:tc>
                <a:tc>
                  <a:txBody>
                    <a:bodyPr/>
                    <a:lstStyle/>
                    <a:p>
                      <a:pPr algn="ctr"/>
                      <a:r>
                        <a:rPr lang="en-US" dirty="0"/>
                        <a:t>|</a:t>
                      </a:r>
                    </a:p>
                  </a:txBody>
                  <a:tcPr anchor="ctr"/>
                </a:tc>
                <a:tc>
                  <a:txBody>
                    <a:bodyPr/>
                    <a:lstStyle/>
                    <a:p>
                      <a:pPr algn="ctr"/>
                      <a:r>
                        <a:rPr lang="en-US" dirty="0"/>
                        <a:t>1</a:t>
                      </a:r>
                    </a:p>
                  </a:txBody>
                  <a:tcPr anchor="ctr"/>
                </a:tc>
                <a:extLst>
                  <a:ext uri="{0D108BD9-81ED-4DB2-BD59-A6C34878D82A}">
                    <a16:rowId xmlns:a16="http://schemas.microsoft.com/office/drawing/2014/main" val="4191117571"/>
                  </a:ext>
                </a:extLst>
              </a:tr>
            </a:tbl>
          </a:graphicData>
        </a:graphic>
      </p:graphicFrame>
      <p:sp>
        <p:nvSpPr>
          <p:cNvPr id="9" name="Text Placeholder 2">
            <a:extLst>
              <a:ext uri="{FF2B5EF4-FFF2-40B4-BE49-F238E27FC236}">
                <a16:creationId xmlns:a16="http://schemas.microsoft.com/office/drawing/2014/main" id="{F027F9F2-A5DE-DE64-C83E-8CD555CC4C85}"/>
              </a:ext>
            </a:extLst>
          </p:cNvPr>
          <p:cNvSpPr txBox="1">
            <a:spLocks/>
          </p:cNvSpPr>
          <p:nvPr/>
        </p:nvSpPr>
        <p:spPr>
          <a:xfrm>
            <a:off x="808964" y="2716414"/>
            <a:ext cx="5189857" cy="576262"/>
          </a:xfrm>
          <a:prstGeom prst="rect">
            <a:avLst/>
          </a:prstGeom>
          <a:effectLst>
            <a:outerShdw blurRad="50800" dir="14400000">
              <a:srgbClr val="000000">
                <a:alpha val="40000"/>
              </a:srgbClr>
            </a:outerShdw>
          </a:effectLst>
        </p:spPr>
        <p:txBody>
          <a:bodyPr vert="horz" lIns="91440" tIns="45720" rIns="91440" bIns="45720" rtlCol="0" anchor="b">
            <a:noAutofit/>
          </a:bodyPr>
          <a:lstStyle>
            <a:lvl1pPr marL="0" indent="0" algn="ctr" defTabSz="457200" rtl="0" eaLnBrk="1" latinLnBrk="0" hangingPunct="1">
              <a:spcBef>
                <a:spcPct val="20000"/>
              </a:spcBef>
              <a:spcAft>
                <a:spcPts val="600"/>
              </a:spcAft>
              <a:buClr>
                <a:schemeClr val="accent1"/>
              </a:buClr>
              <a:buFont typeface="Wingdings 2" charset="2"/>
              <a:buNone/>
              <a:defRPr sz="2000" b="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2000" b="1" kern="1200">
                <a:solidFill>
                  <a:schemeClr val="tx1"/>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800" b="1" kern="1200">
                <a:solidFill>
                  <a:schemeClr val="tx1"/>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9pPr>
          </a:lstStyle>
          <a:p>
            <a:r>
              <a:rPr lang="en-US" sz="1600" dirty="0"/>
              <a:t>Class interval: 2</a:t>
            </a:r>
          </a:p>
        </p:txBody>
      </p:sp>
      <p:sp>
        <p:nvSpPr>
          <p:cNvPr id="10" name="Text Placeholder 2">
            <a:extLst>
              <a:ext uri="{FF2B5EF4-FFF2-40B4-BE49-F238E27FC236}">
                <a16:creationId xmlns:a16="http://schemas.microsoft.com/office/drawing/2014/main" id="{83B1995E-00BE-28F3-6505-6A4B516452B6}"/>
              </a:ext>
            </a:extLst>
          </p:cNvPr>
          <p:cNvSpPr txBox="1">
            <a:spLocks/>
          </p:cNvSpPr>
          <p:nvPr/>
        </p:nvSpPr>
        <p:spPr>
          <a:xfrm>
            <a:off x="6188737" y="2716414"/>
            <a:ext cx="5189857" cy="576262"/>
          </a:xfrm>
          <a:prstGeom prst="rect">
            <a:avLst/>
          </a:prstGeom>
          <a:effectLst>
            <a:outerShdw blurRad="50800" dir="14400000">
              <a:srgbClr val="000000">
                <a:alpha val="40000"/>
              </a:srgbClr>
            </a:outerShdw>
          </a:effectLst>
        </p:spPr>
        <p:txBody>
          <a:bodyPr vert="horz" lIns="91440" tIns="45720" rIns="91440" bIns="45720" rtlCol="0" anchor="b">
            <a:noAutofit/>
          </a:bodyPr>
          <a:lstStyle>
            <a:lvl1pPr marL="0" indent="0" algn="ctr" defTabSz="457200" rtl="0" eaLnBrk="1" latinLnBrk="0" hangingPunct="1">
              <a:spcBef>
                <a:spcPct val="20000"/>
              </a:spcBef>
              <a:spcAft>
                <a:spcPts val="600"/>
              </a:spcAft>
              <a:buClr>
                <a:schemeClr val="accent1"/>
              </a:buClr>
              <a:buFont typeface="Wingdings 2" charset="2"/>
              <a:buNone/>
              <a:defRPr sz="2000" b="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2000" b="1" kern="1200">
                <a:solidFill>
                  <a:schemeClr val="tx1"/>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800" b="1" kern="1200">
                <a:solidFill>
                  <a:schemeClr val="tx1"/>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1600" b="1" kern="1200">
                <a:solidFill>
                  <a:schemeClr val="tx1"/>
                </a:solidFill>
                <a:latin typeface="+mn-lt"/>
                <a:ea typeface="+mn-ea"/>
                <a:cs typeface="+mn-cs"/>
              </a:defRPr>
            </a:lvl9pPr>
          </a:lstStyle>
          <a:p>
            <a:r>
              <a:rPr lang="en-US" sz="1600" dirty="0"/>
              <a:t>Class interval: 4</a:t>
            </a:r>
          </a:p>
        </p:txBody>
      </p:sp>
      <p:sp>
        <p:nvSpPr>
          <p:cNvPr id="4" name="Slide Number Placeholder 3">
            <a:extLst>
              <a:ext uri="{FF2B5EF4-FFF2-40B4-BE49-F238E27FC236}">
                <a16:creationId xmlns:a16="http://schemas.microsoft.com/office/drawing/2014/main" id="{BCC520ED-B023-AD95-461C-ACE6AFF37B82}"/>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2875444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CEEF9-A55B-B998-CE5B-BB630EA9433D}"/>
              </a:ext>
            </a:extLst>
          </p:cNvPr>
          <p:cNvSpPr>
            <a:spLocks noGrp="1"/>
          </p:cNvSpPr>
          <p:nvPr>
            <p:ph type="title"/>
          </p:nvPr>
        </p:nvSpPr>
        <p:spPr/>
        <p:txBody>
          <a:bodyPr/>
          <a:lstStyle/>
          <a:p>
            <a:r>
              <a:rPr lang="en-US" dirty="0"/>
              <a:t>Tables to calculate mean, Median and Mode</a:t>
            </a:r>
          </a:p>
        </p:txBody>
      </p:sp>
      <p:graphicFrame>
        <p:nvGraphicFramePr>
          <p:cNvPr id="3" name="Table 2">
            <a:extLst>
              <a:ext uri="{FF2B5EF4-FFF2-40B4-BE49-F238E27FC236}">
                <a16:creationId xmlns:a16="http://schemas.microsoft.com/office/drawing/2014/main" id="{0695B308-D7D7-C8CB-D1A7-B6F02AD8B384}"/>
              </a:ext>
            </a:extLst>
          </p:cNvPr>
          <p:cNvGraphicFramePr>
            <a:graphicFrameLocks noGrp="1"/>
          </p:cNvGraphicFramePr>
          <p:nvPr>
            <p:extLst>
              <p:ext uri="{D42A27DB-BD31-4B8C-83A1-F6EECF244321}">
                <p14:modId xmlns:p14="http://schemas.microsoft.com/office/powerpoint/2010/main" val="1130097434"/>
              </p:ext>
            </p:extLst>
          </p:nvPr>
        </p:nvGraphicFramePr>
        <p:xfrm>
          <a:off x="345243" y="2530709"/>
          <a:ext cx="5647185" cy="4071444"/>
        </p:xfrm>
        <a:graphic>
          <a:graphicData uri="http://schemas.openxmlformats.org/drawingml/2006/table">
            <a:tbl>
              <a:tblPr firstRow="1" bandRow="1">
                <a:tableStyleId>{5C22544A-7EE6-4342-B048-85BDC9FD1C3A}</a:tableStyleId>
              </a:tblPr>
              <a:tblGrid>
                <a:gridCol w="1129437">
                  <a:extLst>
                    <a:ext uri="{9D8B030D-6E8A-4147-A177-3AD203B41FA5}">
                      <a16:colId xmlns:a16="http://schemas.microsoft.com/office/drawing/2014/main" val="2415026849"/>
                    </a:ext>
                  </a:extLst>
                </a:gridCol>
                <a:gridCol w="1129437">
                  <a:extLst>
                    <a:ext uri="{9D8B030D-6E8A-4147-A177-3AD203B41FA5}">
                      <a16:colId xmlns:a16="http://schemas.microsoft.com/office/drawing/2014/main" val="4065951030"/>
                    </a:ext>
                  </a:extLst>
                </a:gridCol>
                <a:gridCol w="1129437">
                  <a:extLst>
                    <a:ext uri="{9D8B030D-6E8A-4147-A177-3AD203B41FA5}">
                      <a16:colId xmlns:a16="http://schemas.microsoft.com/office/drawing/2014/main" val="1765251486"/>
                    </a:ext>
                  </a:extLst>
                </a:gridCol>
                <a:gridCol w="1129437">
                  <a:extLst>
                    <a:ext uri="{9D8B030D-6E8A-4147-A177-3AD203B41FA5}">
                      <a16:colId xmlns:a16="http://schemas.microsoft.com/office/drawing/2014/main" val="3282490557"/>
                    </a:ext>
                  </a:extLst>
                </a:gridCol>
                <a:gridCol w="1129437">
                  <a:extLst>
                    <a:ext uri="{9D8B030D-6E8A-4147-A177-3AD203B41FA5}">
                      <a16:colId xmlns:a16="http://schemas.microsoft.com/office/drawing/2014/main" val="3651163490"/>
                    </a:ext>
                  </a:extLst>
                </a:gridCol>
              </a:tblGrid>
              <a:tr h="571894">
                <a:tc>
                  <a:txBody>
                    <a:bodyPr/>
                    <a:lstStyle/>
                    <a:p>
                      <a:pPr algn="ctr"/>
                      <a:r>
                        <a:rPr lang="en-US" dirty="0"/>
                        <a:t>Class Interval</a:t>
                      </a:r>
                    </a:p>
                  </a:txBody>
                  <a:tcPr anchor="ctr"/>
                </a:tc>
                <a:tc>
                  <a:txBody>
                    <a:bodyPr/>
                    <a:lstStyle/>
                    <a:p>
                      <a:pPr algn="ctr"/>
                      <a:r>
                        <a:rPr lang="en-US" sz="1400" dirty="0"/>
                        <a:t>Frequency</a:t>
                      </a:r>
                    </a:p>
                    <a:p>
                      <a:pPr algn="ctr"/>
                      <a:r>
                        <a:rPr lang="en-US" sz="1400" dirty="0"/>
                        <a:t>(Fi)</a:t>
                      </a:r>
                    </a:p>
                  </a:txBody>
                  <a:tcPr anchor="ctr"/>
                </a:tc>
                <a:tc>
                  <a:txBody>
                    <a:bodyPr/>
                    <a:lstStyle/>
                    <a:p>
                      <a:pPr algn="ctr"/>
                      <a:r>
                        <a:rPr lang="en-US" sz="1600" dirty="0"/>
                        <a:t>Mid value(xi)</a:t>
                      </a:r>
                    </a:p>
                  </a:txBody>
                  <a:tcPr anchor="ctr"/>
                </a:tc>
                <a:tc>
                  <a:txBody>
                    <a:bodyPr/>
                    <a:lstStyle/>
                    <a:p>
                      <a:pPr algn="ctr"/>
                      <a:r>
                        <a:rPr lang="en-US" sz="1200" dirty="0"/>
                        <a:t>Cumulative Frequency</a:t>
                      </a:r>
                    </a:p>
                  </a:txBody>
                  <a:tcPr anchor="ctr"/>
                </a:tc>
                <a:tc>
                  <a:txBody>
                    <a:bodyPr/>
                    <a:lstStyle/>
                    <a:p>
                      <a:pPr algn="ctr"/>
                      <a:r>
                        <a:rPr lang="en-US" dirty="0" err="1"/>
                        <a:t>fixi</a:t>
                      </a:r>
                      <a:endParaRPr lang="en-US" dirty="0"/>
                    </a:p>
                  </a:txBody>
                  <a:tcPr anchor="ctr"/>
                </a:tc>
                <a:extLst>
                  <a:ext uri="{0D108BD9-81ED-4DB2-BD59-A6C34878D82A}">
                    <a16:rowId xmlns:a16="http://schemas.microsoft.com/office/drawing/2014/main" val="2487328675"/>
                  </a:ext>
                </a:extLst>
              </a:tr>
              <a:tr h="571894">
                <a:tc>
                  <a:txBody>
                    <a:bodyPr/>
                    <a:lstStyle/>
                    <a:p>
                      <a:pPr marL="342900" indent="-342900" algn="ctr">
                        <a:buAutoNum type="arabicPlain" startAt="48"/>
                      </a:pPr>
                      <a:r>
                        <a:rPr lang="en-US" dirty="0"/>
                        <a:t>-  50</a:t>
                      </a:r>
                    </a:p>
                  </a:txBody>
                  <a:tcPr anchor="ctr"/>
                </a:tc>
                <a:tc>
                  <a:txBody>
                    <a:bodyPr/>
                    <a:lstStyle/>
                    <a:p>
                      <a:pPr algn="ctr"/>
                      <a:r>
                        <a:rPr lang="en-US" dirty="0"/>
                        <a:t>2</a:t>
                      </a:r>
                    </a:p>
                  </a:txBody>
                  <a:tcPr anchor="ctr"/>
                </a:tc>
                <a:tc>
                  <a:txBody>
                    <a:bodyPr/>
                    <a:lstStyle/>
                    <a:p>
                      <a:pPr algn="ctr"/>
                      <a:r>
                        <a:rPr lang="en-US" dirty="0"/>
                        <a:t>49</a:t>
                      </a:r>
                    </a:p>
                  </a:txBody>
                  <a:tcPr anchor="ctr"/>
                </a:tc>
                <a:tc>
                  <a:txBody>
                    <a:bodyPr/>
                    <a:lstStyle/>
                    <a:p>
                      <a:pPr algn="ctr"/>
                      <a:r>
                        <a:rPr lang="en-US" dirty="0"/>
                        <a:t>2</a:t>
                      </a:r>
                    </a:p>
                  </a:txBody>
                  <a:tcPr anchor="ctr"/>
                </a:tc>
                <a:tc>
                  <a:txBody>
                    <a:bodyPr/>
                    <a:lstStyle/>
                    <a:p>
                      <a:pPr algn="ctr"/>
                      <a:r>
                        <a:rPr lang="en-US" dirty="0"/>
                        <a:t>98</a:t>
                      </a:r>
                    </a:p>
                  </a:txBody>
                  <a:tcPr anchor="ctr"/>
                </a:tc>
                <a:extLst>
                  <a:ext uri="{0D108BD9-81ED-4DB2-BD59-A6C34878D82A}">
                    <a16:rowId xmlns:a16="http://schemas.microsoft.com/office/drawing/2014/main" val="3416629654"/>
                  </a:ext>
                </a:extLst>
              </a:tr>
              <a:tr h="571894">
                <a:tc>
                  <a:txBody>
                    <a:bodyPr/>
                    <a:lstStyle/>
                    <a:p>
                      <a:pPr algn="ctr"/>
                      <a:r>
                        <a:rPr lang="en-US" dirty="0"/>
                        <a:t>50  -  52</a:t>
                      </a:r>
                    </a:p>
                  </a:txBody>
                  <a:tcPr anchor="ctr"/>
                </a:tc>
                <a:tc>
                  <a:txBody>
                    <a:bodyPr/>
                    <a:lstStyle/>
                    <a:p>
                      <a:pPr algn="ctr"/>
                      <a:r>
                        <a:rPr lang="en-US" dirty="0"/>
                        <a:t>3</a:t>
                      </a:r>
                    </a:p>
                  </a:txBody>
                  <a:tcPr anchor="ctr"/>
                </a:tc>
                <a:tc>
                  <a:txBody>
                    <a:bodyPr/>
                    <a:lstStyle/>
                    <a:p>
                      <a:pPr algn="ctr"/>
                      <a:r>
                        <a:rPr lang="en-US" dirty="0"/>
                        <a:t>51</a:t>
                      </a:r>
                    </a:p>
                  </a:txBody>
                  <a:tcPr anchor="ctr"/>
                </a:tc>
                <a:tc>
                  <a:txBody>
                    <a:bodyPr/>
                    <a:lstStyle/>
                    <a:p>
                      <a:pPr algn="ctr"/>
                      <a:r>
                        <a:rPr lang="en-US" dirty="0"/>
                        <a:t>5</a:t>
                      </a:r>
                    </a:p>
                  </a:txBody>
                  <a:tcPr anchor="ctr"/>
                </a:tc>
                <a:tc>
                  <a:txBody>
                    <a:bodyPr/>
                    <a:lstStyle/>
                    <a:p>
                      <a:pPr algn="ctr"/>
                      <a:r>
                        <a:rPr lang="en-US" dirty="0"/>
                        <a:t>153</a:t>
                      </a:r>
                    </a:p>
                  </a:txBody>
                  <a:tcPr anchor="ctr"/>
                </a:tc>
                <a:extLst>
                  <a:ext uri="{0D108BD9-81ED-4DB2-BD59-A6C34878D82A}">
                    <a16:rowId xmlns:a16="http://schemas.microsoft.com/office/drawing/2014/main" val="2810275606"/>
                  </a:ext>
                </a:extLst>
              </a:tr>
              <a:tr h="571894">
                <a:tc>
                  <a:txBody>
                    <a:bodyPr/>
                    <a:lstStyle/>
                    <a:p>
                      <a:pPr algn="ctr"/>
                      <a:r>
                        <a:rPr lang="en-US" dirty="0"/>
                        <a:t>52  -  54</a:t>
                      </a:r>
                    </a:p>
                  </a:txBody>
                  <a:tcPr anchor="ctr"/>
                </a:tc>
                <a:tc>
                  <a:txBody>
                    <a:bodyPr/>
                    <a:lstStyle/>
                    <a:p>
                      <a:pPr algn="ctr"/>
                      <a:r>
                        <a:rPr lang="en-US" dirty="0"/>
                        <a:t>2</a:t>
                      </a:r>
                    </a:p>
                  </a:txBody>
                  <a:tcPr anchor="ctr"/>
                </a:tc>
                <a:tc>
                  <a:txBody>
                    <a:bodyPr/>
                    <a:lstStyle/>
                    <a:p>
                      <a:pPr algn="ctr"/>
                      <a:r>
                        <a:rPr lang="en-US" dirty="0"/>
                        <a:t>53</a:t>
                      </a:r>
                    </a:p>
                  </a:txBody>
                  <a:tcPr anchor="ctr"/>
                </a:tc>
                <a:tc>
                  <a:txBody>
                    <a:bodyPr/>
                    <a:lstStyle/>
                    <a:p>
                      <a:pPr algn="ctr"/>
                      <a:r>
                        <a:rPr lang="en-US" dirty="0"/>
                        <a:t>7</a:t>
                      </a:r>
                    </a:p>
                  </a:txBody>
                  <a:tcPr anchor="ctr"/>
                </a:tc>
                <a:tc>
                  <a:txBody>
                    <a:bodyPr/>
                    <a:lstStyle/>
                    <a:p>
                      <a:pPr algn="ctr"/>
                      <a:r>
                        <a:rPr lang="en-US" dirty="0"/>
                        <a:t>106</a:t>
                      </a:r>
                    </a:p>
                  </a:txBody>
                  <a:tcPr anchor="ctr"/>
                </a:tc>
                <a:extLst>
                  <a:ext uri="{0D108BD9-81ED-4DB2-BD59-A6C34878D82A}">
                    <a16:rowId xmlns:a16="http://schemas.microsoft.com/office/drawing/2014/main" val="1416421937"/>
                  </a:ext>
                </a:extLst>
              </a:tr>
              <a:tr h="571894">
                <a:tc>
                  <a:txBody>
                    <a:bodyPr/>
                    <a:lstStyle/>
                    <a:p>
                      <a:pPr algn="ctr"/>
                      <a:r>
                        <a:rPr lang="en-US" dirty="0"/>
                        <a:t>54  -  56</a:t>
                      </a:r>
                    </a:p>
                  </a:txBody>
                  <a:tcPr anchor="ctr"/>
                </a:tc>
                <a:tc>
                  <a:txBody>
                    <a:bodyPr/>
                    <a:lstStyle/>
                    <a:p>
                      <a:pPr algn="ctr"/>
                      <a:r>
                        <a:rPr lang="en-US" dirty="0"/>
                        <a:t>2</a:t>
                      </a:r>
                    </a:p>
                  </a:txBody>
                  <a:tcPr anchor="ctr"/>
                </a:tc>
                <a:tc>
                  <a:txBody>
                    <a:bodyPr/>
                    <a:lstStyle/>
                    <a:p>
                      <a:pPr algn="ctr"/>
                      <a:r>
                        <a:rPr lang="en-US" dirty="0"/>
                        <a:t>55</a:t>
                      </a:r>
                    </a:p>
                  </a:txBody>
                  <a:tcPr anchor="ctr"/>
                </a:tc>
                <a:tc>
                  <a:txBody>
                    <a:bodyPr/>
                    <a:lstStyle/>
                    <a:p>
                      <a:pPr algn="ctr"/>
                      <a:r>
                        <a:rPr lang="en-US" dirty="0"/>
                        <a:t>9</a:t>
                      </a:r>
                    </a:p>
                  </a:txBody>
                  <a:tcPr anchor="ctr"/>
                </a:tc>
                <a:tc>
                  <a:txBody>
                    <a:bodyPr/>
                    <a:lstStyle/>
                    <a:p>
                      <a:pPr algn="ctr"/>
                      <a:r>
                        <a:rPr lang="en-US" dirty="0"/>
                        <a:t>110</a:t>
                      </a:r>
                    </a:p>
                  </a:txBody>
                  <a:tcPr anchor="ctr"/>
                </a:tc>
                <a:extLst>
                  <a:ext uri="{0D108BD9-81ED-4DB2-BD59-A6C34878D82A}">
                    <a16:rowId xmlns:a16="http://schemas.microsoft.com/office/drawing/2014/main" val="319366241"/>
                  </a:ext>
                </a:extLst>
              </a:tr>
              <a:tr h="571894">
                <a:tc>
                  <a:txBody>
                    <a:bodyPr/>
                    <a:lstStyle/>
                    <a:p>
                      <a:pPr algn="ctr"/>
                      <a:r>
                        <a:rPr lang="en-US" dirty="0"/>
                        <a:t>56  -  58</a:t>
                      </a:r>
                    </a:p>
                  </a:txBody>
                  <a:tcPr anchor="ctr"/>
                </a:tc>
                <a:tc>
                  <a:txBody>
                    <a:bodyPr/>
                    <a:lstStyle/>
                    <a:p>
                      <a:pPr algn="ctr"/>
                      <a:r>
                        <a:rPr lang="en-US" dirty="0"/>
                        <a:t>1</a:t>
                      </a:r>
                    </a:p>
                  </a:txBody>
                  <a:tcPr anchor="ctr"/>
                </a:tc>
                <a:tc>
                  <a:txBody>
                    <a:bodyPr/>
                    <a:lstStyle/>
                    <a:p>
                      <a:pPr algn="ctr"/>
                      <a:r>
                        <a:rPr lang="en-US" dirty="0"/>
                        <a:t>57</a:t>
                      </a:r>
                    </a:p>
                  </a:txBody>
                  <a:tcPr anchor="ctr"/>
                </a:tc>
                <a:tc>
                  <a:txBody>
                    <a:bodyPr/>
                    <a:lstStyle/>
                    <a:p>
                      <a:pPr algn="ctr"/>
                      <a:r>
                        <a:rPr lang="en-US" dirty="0"/>
                        <a:t>10</a:t>
                      </a:r>
                    </a:p>
                  </a:txBody>
                  <a:tcPr anchor="ctr"/>
                </a:tc>
                <a:tc>
                  <a:txBody>
                    <a:bodyPr/>
                    <a:lstStyle/>
                    <a:p>
                      <a:pPr algn="ctr"/>
                      <a:r>
                        <a:rPr lang="en-US" dirty="0"/>
                        <a:t>57</a:t>
                      </a:r>
                    </a:p>
                  </a:txBody>
                  <a:tcPr anchor="ctr"/>
                </a:tc>
                <a:extLst>
                  <a:ext uri="{0D108BD9-81ED-4DB2-BD59-A6C34878D82A}">
                    <a16:rowId xmlns:a16="http://schemas.microsoft.com/office/drawing/2014/main" val="2159917447"/>
                  </a:ext>
                </a:extLst>
              </a:tr>
              <a:tr h="571894">
                <a:tc gridSpan="5">
                  <a:txBody>
                    <a:bodyPr/>
                    <a:lstStyle/>
                    <a:p>
                      <a:pPr algn="r"/>
                      <a:r>
                        <a:rPr lang="en-US" dirty="0"/>
                        <a:t>Total=524</a:t>
                      </a:r>
                    </a:p>
                  </a:txBody>
                  <a:tcPr anchor="ctr"/>
                </a:tc>
                <a:tc hMerge="1">
                  <a:txBody>
                    <a:bodyPr/>
                    <a:lstStyle/>
                    <a:p>
                      <a:pPr algn="ctr"/>
                      <a:endParaRPr lang="en-US" dirty="0"/>
                    </a:p>
                  </a:txBody>
                  <a:tcPr anchor="ctr"/>
                </a:tc>
                <a:tc hMerge="1">
                  <a:txBody>
                    <a:bodyPr/>
                    <a:lstStyle/>
                    <a:p>
                      <a:pPr algn="ctr"/>
                      <a:endParaRPr lang="en-US" dirty="0"/>
                    </a:p>
                  </a:txBody>
                  <a:tcPr anchor="ctr"/>
                </a:tc>
                <a:tc hMerge="1">
                  <a:txBody>
                    <a:bodyPr/>
                    <a:lstStyle/>
                    <a:p>
                      <a:pPr algn="ctr"/>
                      <a:endParaRPr lang="en-US" dirty="0"/>
                    </a:p>
                  </a:txBody>
                  <a:tcPr anchor="ctr"/>
                </a:tc>
                <a:tc hMerge="1">
                  <a:txBody>
                    <a:bodyPr/>
                    <a:lstStyle/>
                    <a:p>
                      <a:endParaRPr/>
                    </a:p>
                  </a:txBody>
                  <a:tcPr anchor="ctr"/>
                </a:tc>
                <a:extLst>
                  <a:ext uri="{0D108BD9-81ED-4DB2-BD59-A6C34878D82A}">
                    <a16:rowId xmlns:a16="http://schemas.microsoft.com/office/drawing/2014/main" val="896433932"/>
                  </a:ext>
                </a:extLst>
              </a:tr>
            </a:tbl>
          </a:graphicData>
        </a:graphic>
      </p:graphicFrame>
      <p:graphicFrame>
        <p:nvGraphicFramePr>
          <p:cNvPr id="4" name="Table 3">
            <a:extLst>
              <a:ext uri="{FF2B5EF4-FFF2-40B4-BE49-F238E27FC236}">
                <a16:creationId xmlns:a16="http://schemas.microsoft.com/office/drawing/2014/main" id="{8598B065-46F1-28F7-7D81-401AC56651FE}"/>
              </a:ext>
            </a:extLst>
          </p:cNvPr>
          <p:cNvGraphicFramePr>
            <a:graphicFrameLocks noGrp="1"/>
          </p:cNvGraphicFramePr>
          <p:nvPr>
            <p:extLst>
              <p:ext uri="{D42A27DB-BD31-4B8C-83A1-F6EECF244321}">
                <p14:modId xmlns:p14="http://schemas.microsoft.com/office/powerpoint/2010/main" val="1157932564"/>
              </p:ext>
            </p:extLst>
          </p:nvPr>
        </p:nvGraphicFramePr>
        <p:xfrm>
          <a:off x="6285390" y="2530709"/>
          <a:ext cx="5561365" cy="4071444"/>
        </p:xfrm>
        <a:graphic>
          <a:graphicData uri="http://schemas.openxmlformats.org/drawingml/2006/table">
            <a:tbl>
              <a:tblPr firstRow="1" bandRow="1">
                <a:tableStyleId>{5C22544A-7EE6-4342-B048-85BDC9FD1C3A}</a:tableStyleId>
              </a:tblPr>
              <a:tblGrid>
                <a:gridCol w="1112273">
                  <a:extLst>
                    <a:ext uri="{9D8B030D-6E8A-4147-A177-3AD203B41FA5}">
                      <a16:colId xmlns:a16="http://schemas.microsoft.com/office/drawing/2014/main" val="2415026849"/>
                    </a:ext>
                  </a:extLst>
                </a:gridCol>
                <a:gridCol w="1112273">
                  <a:extLst>
                    <a:ext uri="{9D8B030D-6E8A-4147-A177-3AD203B41FA5}">
                      <a16:colId xmlns:a16="http://schemas.microsoft.com/office/drawing/2014/main" val="4065951030"/>
                    </a:ext>
                  </a:extLst>
                </a:gridCol>
                <a:gridCol w="1112273">
                  <a:extLst>
                    <a:ext uri="{9D8B030D-6E8A-4147-A177-3AD203B41FA5}">
                      <a16:colId xmlns:a16="http://schemas.microsoft.com/office/drawing/2014/main" val="1765251486"/>
                    </a:ext>
                  </a:extLst>
                </a:gridCol>
                <a:gridCol w="1112273">
                  <a:extLst>
                    <a:ext uri="{9D8B030D-6E8A-4147-A177-3AD203B41FA5}">
                      <a16:colId xmlns:a16="http://schemas.microsoft.com/office/drawing/2014/main" val="3282490557"/>
                    </a:ext>
                  </a:extLst>
                </a:gridCol>
                <a:gridCol w="1112273">
                  <a:extLst>
                    <a:ext uri="{9D8B030D-6E8A-4147-A177-3AD203B41FA5}">
                      <a16:colId xmlns:a16="http://schemas.microsoft.com/office/drawing/2014/main" val="3651163490"/>
                    </a:ext>
                  </a:extLst>
                </a:gridCol>
              </a:tblGrid>
              <a:tr h="571894">
                <a:tc>
                  <a:txBody>
                    <a:bodyPr/>
                    <a:lstStyle/>
                    <a:p>
                      <a:pPr algn="ctr"/>
                      <a:r>
                        <a:rPr lang="en-US" dirty="0"/>
                        <a:t>Class Interval</a:t>
                      </a:r>
                    </a:p>
                  </a:txBody>
                  <a:tcPr anchor="ctr"/>
                </a:tc>
                <a:tc>
                  <a:txBody>
                    <a:bodyPr/>
                    <a:lstStyle/>
                    <a:p>
                      <a:pPr algn="ctr"/>
                      <a:r>
                        <a:rPr lang="en-US" sz="1400" dirty="0"/>
                        <a:t>Frequency</a:t>
                      </a:r>
                    </a:p>
                    <a:p>
                      <a:pPr algn="ctr"/>
                      <a:r>
                        <a:rPr lang="en-US" sz="1400" dirty="0"/>
                        <a:t>(fi)</a:t>
                      </a:r>
                    </a:p>
                  </a:txBody>
                  <a:tcPr anchor="ctr"/>
                </a:tc>
                <a:tc>
                  <a:txBody>
                    <a:bodyPr/>
                    <a:lstStyle/>
                    <a:p>
                      <a:pPr algn="ctr"/>
                      <a:r>
                        <a:rPr lang="en-US" sz="1600" dirty="0"/>
                        <a:t>Mid value(xi)</a:t>
                      </a:r>
                    </a:p>
                  </a:txBody>
                  <a:tcPr anchor="ctr"/>
                </a:tc>
                <a:tc>
                  <a:txBody>
                    <a:bodyPr/>
                    <a:lstStyle/>
                    <a:p>
                      <a:pPr algn="ctr"/>
                      <a:r>
                        <a:rPr lang="en-US" sz="1200" dirty="0"/>
                        <a:t>Cumulative Frequency</a:t>
                      </a:r>
                    </a:p>
                  </a:txBody>
                  <a:tcPr anchor="ctr"/>
                </a:tc>
                <a:tc>
                  <a:txBody>
                    <a:bodyPr/>
                    <a:lstStyle/>
                    <a:p>
                      <a:pPr algn="ctr"/>
                      <a:r>
                        <a:rPr lang="en-US" dirty="0" err="1"/>
                        <a:t>fixi</a:t>
                      </a:r>
                      <a:endParaRPr lang="en-US" dirty="0"/>
                    </a:p>
                  </a:txBody>
                  <a:tcPr anchor="ctr"/>
                </a:tc>
                <a:extLst>
                  <a:ext uri="{0D108BD9-81ED-4DB2-BD59-A6C34878D82A}">
                    <a16:rowId xmlns:a16="http://schemas.microsoft.com/office/drawing/2014/main" val="2487328675"/>
                  </a:ext>
                </a:extLst>
              </a:tr>
              <a:tr h="571894">
                <a:tc>
                  <a:txBody>
                    <a:bodyPr/>
                    <a:lstStyle/>
                    <a:p>
                      <a:pPr algn="ctr"/>
                      <a:r>
                        <a:rPr lang="en-US" dirty="0"/>
                        <a:t>22  -  26</a:t>
                      </a:r>
                    </a:p>
                  </a:txBody>
                  <a:tcPr anchor="ctr"/>
                </a:tc>
                <a:tc>
                  <a:txBody>
                    <a:bodyPr/>
                    <a:lstStyle/>
                    <a:p>
                      <a:pPr algn="ctr"/>
                      <a:r>
                        <a:rPr lang="en-US" dirty="0"/>
                        <a:t>2</a:t>
                      </a:r>
                    </a:p>
                  </a:txBody>
                  <a:tcPr anchor="ctr"/>
                </a:tc>
                <a:tc>
                  <a:txBody>
                    <a:bodyPr/>
                    <a:lstStyle/>
                    <a:p>
                      <a:pPr algn="ctr"/>
                      <a:r>
                        <a:rPr lang="en-US" dirty="0"/>
                        <a:t>24</a:t>
                      </a:r>
                    </a:p>
                  </a:txBody>
                  <a:tcPr anchor="ctr"/>
                </a:tc>
                <a:tc>
                  <a:txBody>
                    <a:bodyPr/>
                    <a:lstStyle/>
                    <a:p>
                      <a:pPr algn="ctr"/>
                      <a:r>
                        <a:rPr lang="en-US" dirty="0"/>
                        <a:t>2</a:t>
                      </a:r>
                    </a:p>
                  </a:txBody>
                  <a:tcPr anchor="ctr"/>
                </a:tc>
                <a:tc>
                  <a:txBody>
                    <a:bodyPr/>
                    <a:lstStyle/>
                    <a:p>
                      <a:pPr algn="ctr"/>
                      <a:r>
                        <a:rPr lang="en-US" dirty="0"/>
                        <a:t>48</a:t>
                      </a:r>
                    </a:p>
                  </a:txBody>
                  <a:tcPr anchor="ctr"/>
                </a:tc>
                <a:extLst>
                  <a:ext uri="{0D108BD9-81ED-4DB2-BD59-A6C34878D82A}">
                    <a16:rowId xmlns:a16="http://schemas.microsoft.com/office/drawing/2014/main" val="3416629654"/>
                  </a:ext>
                </a:extLst>
              </a:tr>
              <a:tr h="571894">
                <a:tc>
                  <a:txBody>
                    <a:bodyPr/>
                    <a:lstStyle/>
                    <a:p>
                      <a:pPr algn="ctr"/>
                      <a:r>
                        <a:rPr lang="en-US" dirty="0"/>
                        <a:t>26  -  30</a:t>
                      </a:r>
                    </a:p>
                  </a:txBody>
                  <a:tcPr anchor="ctr"/>
                </a:tc>
                <a:tc>
                  <a:txBody>
                    <a:bodyPr/>
                    <a:lstStyle/>
                    <a:p>
                      <a:pPr algn="ctr"/>
                      <a:r>
                        <a:rPr lang="en-US" dirty="0"/>
                        <a:t>4</a:t>
                      </a:r>
                    </a:p>
                  </a:txBody>
                  <a:tcPr anchor="ctr"/>
                </a:tc>
                <a:tc>
                  <a:txBody>
                    <a:bodyPr/>
                    <a:lstStyle/>
                    <a:p>
                      <a:pPr algn="ctr"/>
                      <a:r>
                        <a:rPr lang="en-US" dirty="0"/>
                        <a:t>28</a:t>
                      </a:r>
                    </a:p>
                  </a:txBody>
                  <a:tcPr anchor="ctr"/>
                </a:tc>
                <a:tc>
                  <a:txBody>
                    <a:bodyPr/>
                    <a:lstStyle/>
                    <a:p>
                      <a:pPr algn="ctr"/>
                      <a:r>
                        <a:rPr lang="en-US" dirty="0"/>
                        <a:t>6</a:t>
                      </a:r>
                    </a:p>
                  </a:txBody>
                  <a:tcPr anchor="ctr"/>
                </a:tc>
                <a:tc>
                  <a:txBody>
                    <a:bodyPr/>
                    <a:lstStyle/>
                    <a:p>
                      <a:pPr algn="ctr"/>
                      <a:r>
                        <a:rPr lang="en-US" dirty="0"/>
                        <a:t>112</a:t>
                      </a:r>
                    </a:p>
                  </a:txBody>
                  <a:tcPr anchor="ctr"/>
                </a:tc>
                <a:extLst>
                  <a:ext uri="{0D108BD9-81ED-4DB2-BD59-A6C34878D82A}">
                    <a16:rowId xmlns:a16="http://schemas.microsoft.com/office/drawing/2014/main" val="2810275606"/>
                  </a:ext>
                </a:extLst>
              </a:tr>
              <a:tr h="571894">
                <a:tc>
                  <a:txBody>
                    <a:bodyPr/>
                    <a:lstStyle/>
                    <a:p>
                      <a:pPr algn="ctr"/>
                      <a:r>
                        <a:rPr lang="en-US" dirty="0"/>
                        <a:t>30  -  34</a:t>
                      </a:r>
                    </a:p>
                  </a:txBody>
                  <a:tcPr anchor="ctr"/>
                </a:tc>
                <a:tc>
                  <a:txBody>
                    <a:bodyPr/>
                    <a:lstStyle/>
                    <a:p>
                      <a:pPr algn="ctr"/>
                      <a:r>
                        <a:rPr lang="en-US" dirty="0"/>
                        <a:t>0</a:t>
                      </a:r>
                    </a:p>
                  </a:txBody>
                  <a:tcPr anchor="ctr"/>
                </a:tc>
                <a:tc>
                  <a:txBody>
                    <a:bodyPr/>
                    <a:lstStyle/>
                    <a:p>
                      <a:pPr algn="ctr"/>
                      <a:r>
                        <a:rPr lang="en-US" dirty="0"/>
                        <a:t>32</a:t>
                      </a:r>
                    </a:p>
                  </a:txBody>
                  <a:tcPr anchor="ctr"/>
                </a:tc>
                <a:tc>
                  <a:txBody>
                    <a:bodyPr/>
                    <a:lstStyle/>
                    <a:p>
                      <a:pPr algn="ctr"/>
                      <a:r>
                        <a:rPr lang="en-US" dirty="0"/>
                        <a:t>6</a:t>
                      </a:r>
                    </a:p>
                  </a:txBody>
                  <a:tcPr anchor="ctr"/>
                </a:tc>
                <a:tc>
                  <a:txBody>
                    <a:bodyPr/>
                    <a:lstStyle/>
                    <a:p>
                      <a:pPr algn="ctr"/>
                      <a:r>
                        <a:rPr lang="en-US" dirty="0"/>
                        <a:t>0</a:t>
                      </a:r>
                    </a:p>
                  </a:txBody>
                  <a:tcPr anchor="ctr"/>
                </a:tc>
                <a:extLst>
                  <a:ext uri="{0D108BD9-81ED-4DB2-BD59-A6C34878D82A}">
                    <a16:rowId xmlns:a16="http://schemas.microsoft.com/office/drawing/2014/main" val="1416421937"/>
                  </a:ext>
                </a:extLst>
              </a:tr>
              <a:tr h="571894">
                <a:tc>
                  <a:txBody>
                    <a:bodyPr/>
                    <a:lstStyle/>
                    <a:p>
                      <a:pPr algn="ctr"/>
                      <a:r>
                        <a:rPr lang="en-US" dirty="0"/>
                        <a:t>34  -  38</a:t>
                      </a:r>
                    </a:p>
                  </a:txBody>
                  <a:tcPr anchor="ctr"/>
                </a:tc>
                <a:tc>
                  <a:txBody>
                    <a:bodyPr/>
                    <a:lstStyle/>
                    <a:p>
                      <a:pPr algn="ctr"/>
                      <a:r>
                        <a:rPr lang="en-US" dirty="0"/>
                        <a:t>3</a:t>
                      </a:r>
                    </a:p>
                  </a:txBody>
                  <a:tcPr anchor="ctr"/>
                </a:tc>
                <a:tc>
                  <a:txBody>
                    <a:bodyPr/>
                    <a:lstStyle/>
                    <a:p>
                      <a:pPr algn="ctr"/>
                      <a:r>
                        <a:rPr lang="en-US" dirty="0"/>
                        <a:t>36</a:t>
                      </a:r>
                    </a:p>
                  </a:txBody>
                  <a:tcPr anchor="ctr"/>
                </a:tc>
                <a:tc>
                  <a:txBody>
                    <a:bodyPr/>
                    <a:lstStyle/>
                    <a:p>
                      <a:pPr algn="ctr"/>
                      <a:r>
                        <a:rPr lang="en-US" dirty="0"/>
                        <a:t>9</a:t>
                      </a:r>
                    </a:p>
                  </a:txBody>
                  <a:tcPr anchor="ctr"/>
                </a:tc>
                <a:tc>
                  <a:txBody>
                    <a:bodyPr/>
                    <a:lstStyle/>
                    <a:p>
                      <a:pPr algn="ctr"/>
                      <a:r>
                        <a:rPr lang="en-US" dirty="0"/>
                        <a:t>108</a:t>
                      </a:r>
                    </a:p>
                  </a:txBody>
                  <a:tcPr anchor="ctr"/>
                </a:tc>
                <a:extLst>
                  <a:ext uri="{0D108BD9-81ED-4DB2-BD59-A6C34878D82A}">
                    <a16:rowId xmlns:a16="http://schemas.microsoft.com/office/drawing/2014/main" val="319366241"/>
                  </a:ext>
                </a:extLst>
              </a:tr>
              <a:tr h="571894">
                <a:tc>
                  <a:txBody>
                    <a:bodyPr/>
                    <a:lstStyle/>
                    <a:p>
                      <a:pPr algn="ctr"/>
                      <a:r>
                        <a:rPr lang="en-US" dirty="0"/>
                        <a:t>38  -  42</a:t>
                      </a:r>
                    </a:p>
                  </a:txBody>
                  <a:tcPr anchor="ctr"/>
                </a:tc>
                <a:tc>
                  <a:txBody>
                    <a:bodyPr/>
                    <a:lstStyle/>
                    <a:p>
                      <a:pPr algn="ctr"/>
                      <a:r>
                        <a:rPr lang="en-US" dirty="0"/>
                        <a:t>1</a:t>
                      </a:r>
                    </a:p>
                  </a:txBody>
                  <a:tcPr anchor="ctr"/>
                </a:tc>
                <a:tc>
                  <a:txBody>
                    <a:bodyPr/>
                    <a:lstStyle/>
                    <a:p>
                      <a:pPr algn="ctr"/>
                      <a:r>
                        <a:rPr lang="en-US" dirty="0"/>
                        <a:t>40</a:t>
                      </a:r>
                    </a:p>
                  </a:txBody>
                  <a:tcPr anchor="ctr"/>
                </a:tc>
                <a:tc>
                  <a:txBody>
                    <a:bodyPr/>
                    <a:lstStyle/>
                    <a:p>
                      <a:pPr algn="ctr"/>
                      <a:r>
                        <a:rPr lang="en-US" dirty="0"/>
                        <a:t>10</a:t>
                      </a:r>
                    </a:p>
                  </a:txBody>
                  <a:tcPr anchor="ctr"/>
                </a:tc>
                <a:tc>
                  <a:txBody>
                    <a:bodyPr/>
                    <a:lstStyle/>
                    <a:p>
                      <a:pPr algn="ctr"/>
                      <a:r>
                        <a:rPr lang="en-US" dirty="0"/>
                        <a:t>40</a:t>
                      </a:r>
                    </a:p>
                  </a:txBody>
                  <a:tcPr anchor="ctr"/>
                </a:tc>
                <a:extLst>
                  <a:ext uri="{0D108BD9-81ED-4DB2-BD59-A6C34878D82A}">
                    <a16:rowId xmlns:a16="http://schemas.microsoft.com/office/drawing/2014/main" val="2159917447"/>
                  </a:ext>
                </a:extLst>
              </a:tr>
              <a:tr h="571894">
                <a:tc gridSpan="5">
                  <a:txBody>
                    <a:bodyPr/>
                    <a:lstStyle/>
                    <a:p>
                      <a:pPr algn="r"/>
                      <a:r>
                        <a:rPr lang="en-US" dirty="0"/>
                        <a:t>Total=308</a:t>
                      </a:r>
                    </a:p>
                  </a:txBody>
                  <a:tcPr anchor="ctr"/>
                </a:tc>
                <a:tc hMerge="1">
                  <a:txBody>
                    <a:bodyPr/>
                    <a:lstStyle/>
                    <a:p>
                      <a:pPr algn="ctr"/>
                      <a:endParaRPr lang="en-US" dirty="0"/>
                    </a:p>
                  </a:txBody>
                  <a:tcPr anchor="ctr"/>
                </a:tc>
                <a:tc hMerge="1">
                  <a:txBody>
                    <a:bodyPr/>
                    <a:lstStyle/>
                    <a:p>
                      <a:pPr algn="ctr"/>
                      <a:endParaRPr lang="en-US" dirty="0"/>
                    </a:p>
                  </a:txBody>
                  <a:tcPr anchor="ctr"/>
                </a:tc>
                <a:tc hMerge="1">
                  <a:txBody>
                    <a:bodyPr/>
                    <a:lstStyle/>
                    <a:p>
                      <a:pPr algn="ctr"/>
                      <a:endParaRPr lang="en-US" dirty="0"/>
                    </a:p>
                  </a:txBody>
                  <a:tcPr anchor="ctr"/>
                </a:tc>
                <a:tc hMerge="1">
                  <a:txBody>
                    <a:bodyPr/>
                    <a:lstStyle/>
                    <a:p>
                      <a:endParaRPr dirty="0"/>
                    </a:p>
                  </a:txBody>
                  <a:tcPr anchor="ctr"/>
                </a:tc>
                <a:extLst>
                  <a:ext uri="{0D108BD9-81ED-4DB2-BD59-A6C34878D82A}">
                    <a16:rowId xmlns:a16="http://schemas.microsoft.com/office/drawing/2014/main" val="896433932"/>
                  </a:ext>
                </a:extLst>
              </a:tr>
            </a:tbl>
          </a:graphicData>
        </a:graphic>
      </p:graphicFrame>
      <p:sp>
        <p:nvSpPr>
          <p:cNvPr id="5" name="Slide Number Placeholder 4">
            <a:extLst>
              <a:ext uri="{FF2B5EF4-FFF2-40B4-BE49-F238E27FC236}">
                <a16:creationId xmlns:a16="http://schemas.microsoft.com/office/drawing/2014/main" id="{E53F8D5F-83E2-5AFC-3BED-8F1D68F1D49F}"/>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25392067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9F0DCF1FBB7B1439BA60016A24F4947" ma:contentTypeVersion="5" ma:contentTypeDescription="Create a new document." ma:contentTypeScope="" ma:versionID="2aa8f9a3a1c8eeff4217ed24cad3037f">
  <xsd:schema xmlns:xsd="http://www.w3.org/2001/XMLSchema" xmlns:xs="http://www.w3.org/2001/XMLSchema" xmlns:p="http://schemas.microsoft.com/office/2006/metadata/properties" xmlns:ns3="42bfa26f-1d20-453b-86c0-7202b6e86731" targetNamespace="http://schemas.microsoft.com/office/2006/metadata/properties" ma:root="true" ma:fieldsID="abdf982fd5231c9005871affc4610a68" ns3:_="">
    <xsd:import namespace="42bfa26f-1d20-453b-86c0-7202b6e86731"/>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2bfa26f-1d20-453b-86c0-7202b6e86731"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EB2A59-1FAD-4055-ACD9-FD818028547D}">
  <ds:schemaRefs>
    <ds:schemaRef ds:uri="42bfa26f-1d20-453b-86c0-7202b6e86731"/>
    <ds:schemaRef ds:uri="http://purl.org/dc/elements/1.1/"/>
    <ds:schemaRef ds:uri="http://www.w3.org/XML/1998/namespace"/>
    <ds:schemaRef ds:uri="http://schemas.microsoft.com/office/2006/documentManagement/types"/>
    <ds:schemaRef ds:uri="http://schemas.openxmlformats.org/package/2006/metadata/core-properties"/>
    <ds:schemaRef ds:uri="http://purl.org/dc/terms/"/>
    <ds:schemaRef ds:uri="http://schemas.microsoft.com/office/2006/metadata/propertie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77B57955-A428-42C8-B7EE-62D868A458AA}">
  <ds:schemaRefs>
    <ds:schemaRef ds:uri="http://schemas.microsoft.com/sharepoint/v3/contenttype/forms"/>
  </ds:schemaRefs>
</ds:datastoreItem>
</file>

<file path=customXml/itemProps3.xml><?xml version="1.0" encoding="utf-8"?>
<ds:datastoreItem xmlns:ds="http://schemas.openxmlformats.org/officeDocument/2006/customXml" ds:itemID="{CD652CE5-EC37-4A8B-87ED-43C3C9FB439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2bfa26f-1d20-453b-86c0-7202b6e867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TM03457503[[fn=Quotable]]</Template>
  <TotalTime>346</TotalTime>
  <Words>1221</Words>
  <Application>Microsoft Office PowerPoint</Application>
  <PresentationFormat>Widescreen</PresentationFormat>
  <Paragraphs>345</Paragraphs>
  <Slides>26</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26</vt:i4>
      </vt:variant>
    </vt:vector>
  </HeadingPairs>
  <TitlesOfParts>
    <vt:vector size="41" baseType="lpstr">
      <vt:lpstr>Aharoni</vt:lpstr>
      <vt:lpstr>Aptos</vt:lpstr>
      <vt:lpstr>Arial</vt:lpstr>
      <vt:lpstr>Arial Black</vt:lpstr>
      <vt:lpstr>Bahnschrift Light</vt:lpstr>
      <vt:lpstr>Bahnschrift SemiLight Condensed</vt:lpstr>
      <vt:lpstr>Calibri</vt:lpstr>
      <vt:lpstr>Cambria Math</vt:lpstr>
      <vt:lpstr>Century Gothic</vt:lpstr>
      <vt:lpstr>Comic Sans MS</vt:lpstr>
      <vt:lpstr>Google Sans</vt:lpstr>
      <vt:lpstr>Source Code Pro</vt:lpstr>
      <vt:lpstr>Times New Roman</vt:lpstr>
      <vt:lpstr>Wingdings 2</vt:lpstr>
      <vt:lpstr>Quotable</vt:lpstr>
      <vt:lpstr>Price Variability Analysis of Two Agricultural Products: A 10-Week Comparison</vt:lpstr>
      <vt:lpstr>OUR TEAM</vt:lpstr>
      <vt:lpstr>Contents</vt:lpstr>
      <vt:lpstr>INTRODUCTION</vt:lpstr>
      <vt:lpstr>Tasks</vt:lpstr>
      <vt:lpstr>DATA COLLECTION</vt:lpstr>
      <vt:lpstr>Collected Data</vt:lpstr>
      <vt:lpstr>Frequency Distribution Table</vt:lpstr>
      <vt:lpstr>Tables to calculate mean, Median and Mode</vt:lpstr>
      <vt:lpstr>METHODOLOGY</vt:lpstr>
      <vt:lpstr>Mean</vt:lpstr>
      <vt:lpstr>Median</vt:lpstr>
      <vt:lpstr>Mode</vt:lpstr>
      <vt:lpstr>Table for Mean deviation and Standard deviation</vt:lpstr>
      <vt:lpstr>Standard Deviation</vt:lpstr>
      <vt:lpstr>Mean Deviation</vt:lpstr>
      <vt:lpstr>Which product has more variability of prices and why?</vt:lpstr>
      <vt:lpstr>INFOGRAPHICS</vt:lpstr>
      <vt:lpstr>Comparison of the Mean, Median and Mode of the prices</vt:lpstr>
      <vt:lpstr>Comparison of Standard Deviation and Mean Deviation</vt:lpstr>
      <vt:lpstr>Variability of Prices</vt:lpstr>
      <vt:lpstr>Key Insights</vt:lpstr>
      <vt:lpstr>CODE</vt:lpstr>
      <vt:lpstr>MATLAB OUTPUT</vt:lpstr>
      <vt:lpstr>CONCLUSION</vt:lpstr>
      <vt:lpstr>THANK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Tanveer Ahmed  Ziad</dc:creator>
  <cp:lastModifiedBy>Tanveer Ahmed  Ziad</cp:lastModifiedBy>
  <cp:revision>4</cp:revision>
  <dcterms:created xsi:type="dcterms:W3CDTF">2024-10-19T17:29:08Z</dcterms:created>
  <dcterms:modified xsi:type="dcterms:W3CDTF">2024-10-20T12:59:13Z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0x010100D9F0DCF1FBB7B1439BA60016A24F4947</vt:lpwstr>
  </property>
</Properties>
</file>

<file path=docProps/thumbnail.jpeg>
</file>